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notesMasterIdLst>
    <p:notesMasterId r:id="rId40"/>
  </p:notesMasterIdLst>
  <p:handoutMasterIdLst>
    <p:handoutMasterId r:id="rId41"/>
  </p:handoutMasterIdLst>
  <p:sldIdLst>
    <p:sldId id="440" r:id="rId2"/>
    <p:sldId id="464" r:id="rId3"/>
    <p:sldId id="485" r:id="rId4"/>
    <p:sldId id="447" r:id="rId5"/>
    <p:sldId id="471" r:id="rId6"/>
    <p:sldId id="446" r:id="rId7"/>
    <p:sldId id="474" r:id="rId8"/>
    <p:sldId id="461" r:id="rId9"/>
    <p:sldId id="477" r:id="rId10"/>
    <p:sldId id="473" r:id="rId11"/>
    <p:sldId id="469" r:id="rId12"/>
    <p:sldId id="476" r:id="rId13"/>
    <p:sldId id="462" r:id="rId14"/>
    <p:sldId id="364" r:id="rId15"/>
    <p:sldId id="467" r:id="rId16"/>
    <p:sldId id="481" r:id="rId17"/>
    <p:sldId id="480" r:id="rId18"/>
    <p:sldId id="478" r:id="rId19"/>
    <p:sldId id="482" r:id="rId20"/>
    <p:sldId id="483" r:id="rId21"/>
    <p:sldId id="487" r:id="rId22"/>
    <p:sldId id="488" r:id="rId23"/>
    <p:sldId id="494" r:id="rId24"/>
    <p:sldId id="486" r:id="rId25"/>
    <p:sldId id="463" r:id="rId26"/>
    <p:sldId id="376" r:id="rId27"/>
    <p:sldId id="470" r:id="rId28"/>
    <p:sldId id="495" r:id="rId29"/>
    <p:sldId id="455" r:id="rId30"/>
    <p:sldId id="489" r:id="rId31"/>
    <p:sldId id="458" r:id="rId32"/>
    <p:sldId id="468" r:id="rId33"/>
    <p:sldId id="490" r:id="rId34"/>
    <p:sldId id="472" r:id="rId35"/>
    <p:sldId id="492" r:id="rId36"/>
    <p:sldId id="491" r:id="rId37"/>
    <p:sldId id="391" r:id="rId38"/>
    <p:sldId id="287" r:id="rId39"/>
  </p:sldIdLst>
  <p:sldSz cx="9144000" cy="6858000" type="screen4x3"/>
  <p:notesSz cx="6858000" cy="9144000"/>
  <p:defaultTextStyle>
    <a:defPPr>
      <a:defRPr lang="sk-SK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FF0000"/>
    <a:srgbClr val="000066"/>
    <a:srgbClr val="CC0000"/>
    <a:srgbClr val="024A1A"/>
    <a:srgbClr val="089CA3"/>
    <a:srgbClr val="0033CC"/>
    <a:srgbClr val="FFFF00"/>
    <a:srgbClr val="022018"/>
    <a:srgbClr val="CCFF33"/>
    <a:srgbClr val="66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8" autoAdjust="0"/>
    <p:restoredTop sz="87519" autoAdjust="0"/>
  </p:normalViewPr>
  <p:slideViewPr>
    <p:cSldViewPr>
      <p:cViewPr varScale="1">
        <p:scale>
          <a:sx n="63" d="100"/>
          <a:sy n="63" d="100"/>
        </p:scale>
        <p:origin x="-139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C57D0-BFD9-4802-A25A-A4347D3579F1}" type="datetimeFigureOut">
              <a:rPr lang="sk-SK" smtClean="0"/>
              <a:pPr/>
              <a:t>17. 5. 2021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CA9A0-6CBC-4112-83AC-DA6807E62CA0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 smtClean="0"/>
              <a:t>Klepnutím lze upravit styly předlohy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Třetí úroveň</a:t>
            </a:r>
          </a:p>
          <a:p>
            <a:pPr lvl="3"/>
            <a:r>
              <a:rPr lang="sk-SK" noProof="0" smtClean="0"/>
              <a:t>Čtvrtá úroveň</a:t>
            </a:r>
          </a:p>
          <a:p>
            <a:pPr lvl="4"/>
            <a:r>
              <a:rPr lang="sk-SK" noProof="0" smtClean="0"/>
              <a:t>Pátá úroveň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E57869-53BB-49A5-881B-6CF3BD7B443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037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4</a:t>
            </a:fld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5</a:t>
            </a:fld>
            <a:endParaRPr 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 Vo futbale sa neustále opakujú 4 momenty, máme loptu, stratili sme loptu, súper má loptu,</a:t>
            </a:r>
            <a:r>
              <a:rPr lang="sk-SK" baseline="0" dirty="0" smtClean="0"/>
              <a:t> získali sme loptu. Každá sekvencia je charakterizovaná špeciálnymi úlohami. </a:t>
            </a:r>
            <a:r>
              <a:rPr lang="sk-SK" dirty="0" smtClean="0"/>
              <a:t>Pozerať</a:t>
            </a:r>
            <a:r>
              <a:rPr lang="sk-SK" baseline="0" dirty="0" smtClean="0"/>
              <a:t> na každé cvičenie z pohľadu hernej situácie. Celková  prekonaná vzdialenosť vo futbale hráčom  je oproti 90 </a:t>
            </a:r>
            <a:r>
              <a:rPr lang="sk-SK" baseline="0" dirty="0" err="1" smtClean="0"/>
              <a:t>tym</a:t>
            </a:r>
            <a:r>
              <a:rPr lang="sk-SK" baseline="0" dirty="0" smtClean="0"/>
              <a:t> rokom je približne rovnaká, ale celková vzdialenosť prekonaná šprintom je o 37% vyššia.(J. Bangsbo,2003)</a:t>
            </a:r>
            <a:endParaRPr lang="sk-SK" dirty="0" smtClean="0"/>
          </a:p>
          <a:p>
            <a:r>
              <a:rPr lang="sk-SK" dirty="0" smtClean="0"/>
              <a:t>Fenomén rýchlosti sa týka nielen</a:t>
            </a:r>
            <a:r>
              <a:rPr lang="sk-SK" baseline="0" dirty="0" smtClean="0"/>
              <a:t> prevedenia pohybovej činnosti, ale tiež psychických procesov, ktoré samotnej činnosti predchádzajú!</a:t>
            </a:r>
          </a:p>
          <a:p>
            <a:r>
              <a:rPr lang="sk-SK" baseline="0" dirty="0" smtClean="0"/>
              <a:t>Vnímanie, myslenie, rozhodovanie,  - pohybová akčná rýchlosť.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6</a:t>
            </a:fld>
            <a:endParaRPr 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1200" dirty="0" smtClean="0"/>
              <a:t>Ako a kedy vysokú úroveň základnej vytrvalosti získať? Predovšetkým v prípravnom období.</a:t>
            </a:r>
            <a:br>
              <a:rPr lang="sk-SK" sz="1200" dirty="0" smtClean="0"/>
            </a:br>
            <a:r>
              <a:rPr lang="sk-SK" sz="1200" dirty="0" smtClean="0"/>
              <a:t>K tomu musí futbalista absolvovať dlhú záťaž vytrvalosti pri nízkej až strednej intenzite. Pre rozvoj základnej vytrvalosti rovnako ako ostatných kondičných schopností sa pre dosiahnutie prijateľnej úrovne športovcov uvádza minimálna doba 4 týždňov.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11</a:t>
            </a:fld>
            <a:endParaRPr 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E57869-53BB-49A5-881B-6CF3BD7B443C}" type="slidenum">
              <a:rPr lang="sk-SK" smtClean="0"/>
              <a:pPr>
                <a:defRPr/>
              </a:pPr>
              <a:t>28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62020-8A9F-4FB6-8D5D-C5AD2B59140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A73B9-3DE9-4237-8F7D-FEBE092A10F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5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E1D4E-496B-489C-9653-BBA8A499C5C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F6057-66B3-44C4-BCCE-4060B374910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8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23B09-6E55-437D-9EBA-69C9E5F004B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24812-7020-4560-B363-ABB60C07972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5490E-D401-413B-B071-2DF67DDA079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194C8-EA4E-4156-8C18-BF8598E41CA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1C4B-9562-4F93-BCB1-31D7E1F5A4D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6698F-FFC3-49A9-93E8-F9A9B059158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09BCD-465C-4E20-BB54-E054544DEFB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7E0EE5-1121-4A28-AD9D-9E38DE921DD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50" r:id="rId4"/>
    <p:sldLayoutId id="2147484161" r:id="rId5"/>
    <p:sldLayoutId id="2147484151" r:id="rId6"/>
    <p:sldLayoutId id="2147484152" r:id="rId7"/>
    <p:sldLayoutId id="2147484162" r:id="rId8"/>
    <p:sldLayoutId id="2147484153" r:id="rId9"/>
    <p:sldLayoutId id="2147484154" r:id="rId10"/>
    <p:sldLayoutId id="2147484155" r:id="rId11"/>
  </p:sldLayoutIdLst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iNO2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artlek%20-%20les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Fartlek%20zameran&#253;%20na%20aer&#243;bnu%20vytrvalos&#357;.mp4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utbalov&#225;%20TABATA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Rozvoj%20anaer&#243;bnej%20kapacity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&#352;printov&#225;%20vytrvalos&#357;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&#352;printov&#225;%20vytrvalos&#357;%20&#353;pecificky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Tr&#233;ning%20pohybovej%20r&#253;chlosti.mp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Fyzick&#225;%20pr&#237;prava%20FC%20ViOn.mp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Cvi&#269;enia%20s%20vlastn&#253;m%20telom%202.%20diel.mp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Outdoor%20training.mp4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KT%20ne&#353;pecificky%20a%20&#353;pecificky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352;pecifick&#253;%20KT.mp4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ZPO%20FK%20Tempo.mp4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1556792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cs-CZ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1916832"/>
            <a:ext cx="8784976" cy="1872208"/>
          </a:xfrm>
        </p:spPr>
        <p:txBody>
          <a:bodyPr/>
          <a:lstStyle/>
          <a:p>
            <a:endParaRPr lang="cs-C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cs-C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cs-C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251520" y="188640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Below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sk-SK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KONDIĆNÁ PRÍPRAVA </a:t>
            </a:r>
          </a:p>
          <a:p>
            <a:r>
              <a:rPr lang="sk-SK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 FUTBAL</a:t>
            </a:r>
          </a:p>
          <a:p>
            <a:r>
              <a:rPr lang="sk-SK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Mgr. Milan Ivanka</a:t>
            </a:r>
            <a:endParaRPr lang="sk-SK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" name="Picture 2" descr="https://fbcdn-sphotos-h-a.akamaihd.net/hphotos-ak-prn1/59441_10201054344872301_406487846_n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3573016"/>
            <a:ext cx="9144000" cy="32849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811560"/>
          </a:xfrm>
        </p:spPr>
        <p:txBody>
          <a:bodyPr>
            <a:noAutofit/>
          </a:bodyPr>
          <a:lstStyle/>
          <a:p>
            <a:pPr algn="ctr"/>
            <a:r>
              <a:rPr lang="sk-SK" sz="4400" b="1" smtClean="0">
                <a:solidFill>
                  <a:srgbClr val="FF0000"/>
                </a:solidFill>
              </a:rPr>
              <a:t>MottO</a:t>
            </a:r>
            <a:endParaRPr lang="sk-SK" sz="44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636912"/>
            <a:ext cx="8424936" cy="2016224"/>
          </a:xfrm>
        </p:spPr>
        <p:txBody>
          <a:bodyPr/>
          <a:lstStyle/>
          <a:p>
            <a:pPr algn="ctr">
              <a:buNone/>
            </a:pPr>
            <a:r>
              <a:rPr lang="sk-SK" sz="4800" b="1" dirty="0" smtClean="0">
                <a:solidFill>
                  <a:schemeClr val="tx1"/>
                </a:solidFill>
              </a:rPr>
              <a:t>Lepšie vedomosti vždy vedú</a:t>
            </a:r>
          </a:p>
          <a:p>
            <a:pPr algn="ctr">
              <a:buNone/>
            </a:pPr>
            <a:r>
              <a:rPr lang="sk-SK" sz="4800" b="1" dirty="0" smtClean="0">
                <a:solidFill>
                  <a:schemeClr val="tx1"/>
                </a:solidFill>
              </a:rPr>
              <a:t> k lepším rozhodnutiam!!!</a:t>
            </a:r>
            <a:endParaRPr lang="sk-SK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</a:rPr>
              <a:t>Hlavná línia seminára: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b="1" dirty="0" smtClean="0">
                <a:solidFill>
                  <a:schemeClr val="tx1"/>
                </a:solidFill>
              </a:rPr>
              <a:t>Futbal – ako ho chápeme ?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Kondičná  príprava – pohybové schopnosti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Vytrvalosť - MAS  metóda (maximálna aeróbna rýchlosť)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Rýchlosť a sila – čo, ako a prečo trénovať?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Špecifiká u mládeže .</a:t>
            </a:r>
          </a:p>
          <a:p>
            <a:pPr algn="ctr"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ransition spd="med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47248" cy="838200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</a:rPr>
              <a:t>ČO JE Futbal  ?</a:t>
            </a: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2060848"/>
            <a:ext cx="7920880" cy="2592288"/>
          </a:xfrm>
        </p:spPr>
        <p:txBody>
          <a:bodyPr/>
          <a:lstStyle/>
          <a:p>
            <a:pPr algn="ctr">
              <a:buNone/>
            </a:pPr>
            <a:r>
              <a:rPr lang="sk-SK" sz="3600" b="1" dirty="0" smtClean="0">
                <a:solidFill>
                  <a:srgbClr val="000066"/>
                </a:solidFill>
              </a:rPr>
              <a:t>   </a:t>
            </a:r>
            <a:r>
              <a:rPr lang="sk-SK" b="1" dirty="0" smtClean="0">
                <a:solidFill>
                  <a:schemeClr val="tx1"/>
                </a:solidFill>
              </a:rPr>
              <a:t>Hra prinášajúca  emócie, vášeň, umenie, výchovu, vzťahy, radosť i smútok, bolesť i úľavu, no proste je to sociálny fenomén tak ako v profesionálnom, tak i v amatérskom futbale !</a:t>
            </a:r>
            <a:endParaRPr lang="sk-SK" sz="3600" b="1" dirty="0" smtClean="0">
              <a:solidFill>
                <a:schemeClr val="tx1"/>
              </a:solidFill>
            </a:endParaRPr>
          </a:p>
        </p:txBody>
      </p:sp>
      <p:pic>
        <p:nvPicPr>
          <p:cNvPr id="6" name="Picture 2" descr="C:\Users\michal hipp\Desktop\3F1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88640"/>
            <a:ext cx="1159239" cy="780693"/>
          </a:xfrm>
          <a:prstGeom prst="rect">
            <a:avLst/>
          </a:prstGeom>
          <a:noFill/>
        </p:spPr>
      </p:pic>
      <p:pic>
        <p:nvPicPr>
          <p:cNvPr id="5" name="Picture 2" descr="C:\Users\michal hipp\Desktop\3F1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2060848"/>
            <a:ext cx="2160240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532440" cy="838200"/>
          </a:xfrm>
        </p:spPr>
        <p:txBody>
          <a:bodyPr>
            <a:noAutofit/>
          </a:bodyPr>
          <a:lstStyle/>
          <a:p>
            <a:pPr algn="ctr"/>
            <a:r>
              <a:rPr lang="sk-SK" sz="2800" b="1" dirty="0" smtClean="0">
                <a:solidFill>
                  <a:srgbClr val="000066"/>
                </a:solidFill>
              </a:rPr>
              <a:t>    </a:t>
            </a:r>
            <a:r>
              <a:rPr lang="sk-SK" sz="2800" b="1" dirty="0" smtClean="0">
                <a:solidFill>
                  <a:srgbClr val="FF0000"/>
                </a:solidFill>
              </a:rPr>
              <a:t>Ako chápeme </a:t>
            </a:r>
            <a:r>
              <a:rPr lang="sk-SK" sz="2800" b="1" dirty="0" err="1" smtClean="0">
                <a:solidFill>
                  <a:srgbClr val="FF0000"/>
                </a:solidFill>
              </a:rPr>
              <a:t>futbaL</a:t>
            </a:r>
            <a:r>
              <a:rPr lang="sk-SK" sz="2800" b="1" dirty="0" smtClean="0">
                <a:solidFill>
                  <a:srgbClr val="FF0000"/>
                </a:solidFill>
              </a:rPr>
              <a:t> z Kondičného pohľadu</a:t>
            </a:r>
            <a:r>
              <a:rPr lang="sk-SK" sz="2800" dirty="0" smtClean="0">
                <a:solidFill>
                  <a:srgbClr val="FF0000"/>
                </a:solidFill>
              </a:rPr>
              <a:t>?</a:t>
            </a:r>
            <a:endParaRPr lang="sk-SK" sz="2800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099397"/>
          </a:xfrm>
        </p:spPr>
        <p:txBody>
          <a:bodyPr/>
          <a:lstStyle/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Pochopenie základnej charakteristiky futbalu</a:t>
            </a:r>
          </a:p>
          <a:p>
            <a:pPr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je kľúčom k jeho rozvoju! </a:t>
            </a:r>
          </a:p>
          <a:p>
            <a:pPr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Futbal chápeme tak ako ho vidíme!</a:t>
            </a:r>
          </a:p>
          <a:p>
            <a:pPr>
              <a:buNone/>
            </a:pPr>
            <a:r>
              <a:rPr lang="sk-SK" b="1" dirty="0" smtClean="0">
                <a:solidFill>
                  <a:srgbClr val="0070C0"/>
                </a:solidFill>
              </a:rPr>
              <a:t>   </a:t>
            </a:r>
          </a:p>
          <a:p>
            <a:pPr>
              <a:buNone/>
            </a:pPr>
            <a:r>
              <a:rPr lang="sk-SK" b="1" dirty="0" smtClean="0">
                <a:solidFill>
                  <a:srgbClr val="0070C0"/>
                </a:solidFill>
              </a:rPr>
              <a:t>R</a:t>
            </a:r>
            <a:r>
              <a:rPr lang="sk-SK" b="1" dirty="0" smtClean="0">
                <a:solidFill>
                  <a:srgbClr val="FF0000"/>
                </a:solidFill>
              </a:rPr>
              <a:t>ýchlostne – </a:t>
            </a:r>
            <a:r>
              <a:rPr lang="sk-SK" b="1" dirty="0" smtClean="0">
                <a:solidFill>
                  <a:schemeClr val="accent4">
                    <a:lumMod val="50000"/>
                  </a:schemeClr>
                </a:solidFill>
              </a:rPr>
              <a:t>S</a:t>
            </a:r>
            <a:r>
              <a:rPr lang="sk-SK" b="1" dirty="0" smtClean="0">
                <a:solidFill>
                  <a:srgbClr val="FF0000"/>
                </a:solidFill>
              </a:rPr>
              <a:t>ilovo –</a:t>
            </a:r>
            <a:r>
              <a:rPr lang="sk-SK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sk-SK" b="1" dirty="0" smtClean="0">
                <a:solidFill>
                  <a:srgbClr val="FF0000"/>
                </a:solidFill>
              </a:rPr>
              <a:t>ytrvalostný šport s loptou</a:t>
            </a:r>
          </a:p>
          <a:p>
            <a:pPr algn="just">
              <a:buNone/>
            </a:pPr>
            <a:r>
              <a:rPr lang="sk-SK" sz="2400" b="1" dirty="0" smtClean="0">
                <a:solidFill>
                  <a:srgbClr val="000066"/>
                </a:solidFill>
              </a:rPr>
              <a:t>    </a:t>
            </a:r>
            <a:endParaRPr lang="sk-SK" sz="2400" b="1" dirty="0" smtClean="0"/>
          </a:p>
          <a:p>
            <a:pPr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Rozdiely sú hlavne v rýchlosti a množstve intenzívnych činností. Rozdiel hráči na vyššej a nižšej úrovni !</a:t>
            </a:r>
          </a:p>
          <a:p>
            <a:pPr>
              <a:buNone/>
            </a:pPr>
            <a:r>
              <a:rPr lang="sk-SK" sz="2800" dirty="0" smtClean="0"/>
              <a:t>   </a:t>
            </a:r>
          </a:p>
          <a:p>
            <a:pPr>
              <a:buNone/>
            </a:pPr>
            <a:r>
              <a:rPr lang="sk-SK" sz="2400" dirty="0" smtClean="0"/>
              <a:t>     </a:t>
            </a:r>
          </a:p>
          <a:p>
            <a:pPr>
              <a:buNone/>
            </a:pPr>
            <a:r>
              <a:rPr lang="sk-SK" sz="2400" dirty="0" smtClean="0"/>
              <a:t>     </a:t>
            </a:r>
            <a:endParaRPr lang="sk-SK" sz="24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787208" cy="846112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</a:rPr>
              <a:t>Filozofia </a:t>
            </a: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12776"/>
            <a:ext cx="8462744" cy="4235301"/>
          </a:xfrm>
        </p:spPr>
        <p:txBody>
          <a:bodyPr/>
          <a:lstStyle/>
          <a:p>
            <a:pPr algn="ctr">
              <a:buNone/>
            </a:pPr>
            <a:r>
              <a:rPr lang="sk-SK" sz="2800" b="1" dirty="0" smtClean="0">
                <a:solidFill>
                  <a:srgbClr val="000066"/>
                </a:solidFill>
              </a:rPr>
              <a:t>     </a:t>
            </a:r>
            <a:r>
              <a:rPr lang="sk-SK" sz="3600" b="1" dirty="0" smtClean="0">
                <a:solidFill>
                  <a:srgbClr val="FF0000"/>
                </a:solidFill>
              </a:rPr>
              <a:t>Tréningový proces má svoje odlišnosti !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(podmienky, pomôcky, počet hráčov, kvalita hráčov a trénerov, výška súťaže a pod.)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Všetci však chápeme význam fyzickej prípravy.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Pripraviť hráča a družstvo na súťaž !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Položiť široké základy !</a:t>
            </a:r>
          </a:p>
          <a:p>
            <a:pPr algn="ctr">
              <a:buNone/>
            </a:pPr>
            <a:endParaRPr lang="sk-SK" sz="2400" b="1" dirty="0" smtClean="0">
              <a:solidFill>
                <a:srgbClr val="000066"/>
              </a:solidFill>
            </a:endParaRPr>
          </a:p>
          <a:p>
            <a:pPr marL="457200" indent="-457200" algn="ctr">
              <a:buNone/>
            </a:pPr>
            <a:endParaRPr lang="sk-SK" sz="2400" b="1" dirty="0" smtClean="0">
              <a:solidFill>
                <a:srgbClr val="000066"/>
              </a:solidFill>
            </a:endParaRPr>
          </a:p>
          <a:p>
            <a:pPr marL="514350" indent="-514350" algn="ctr">
              <a:buNone/>
            </a:pPr>
            <a:endParaRPr lang="sk-SK" sz="2800" b="1" dirty="0" smtClean="0">
              <a:solidFill>
                <a:srgbClr val="000066"/>
              </a:solidFill>
            </a:endParaRPr>
          </a:p>
          <a:p>
            <a:pPr algn="ctr">
              <a:buNone/>
            </a:pPr>
            <a:endParaRPr lang="sk-SK" sz="28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1034752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  Kondícia vo futbale ?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dirty="0" smtClean="0">
                <a:solidFill>
                  <a:srgbClr val="000066"/>
                </a:solidFill>
              </a:rPr>
              <a:t>   </a:t>
            </a:r>
            <a:r>
              <a:rPr lang="sk-SK" dirty="0" smtClean="0">
                <a:solidFill>
                  <a:schemeClr val="tx1"/>
                </a:solidFill>
              </a:rPr>
              <a:t>Základné kondičné predpoklady pre futbal sú </a:t>
            </a:r>
            <a:r>
              <a:rPr lang="sk-SK" b="1" dirty="0" smtClean="0">
                <a:solidFill>
                  <a:schemeClr val="tx1"/>
                </a:solidFill>
              </a:rPr>
              <a:t>rýchlosť, sila a koordinácia</a:t>
            </a:r>
            <a:r>
              <a:rPr lang="sk-SK" dirty="0" smtClean="0">
                <a:solidFill>
                  <a:schemeClr val="tx1"/>
                </a:solidFill>
              </a:rPr>
              <a:t>. Súčasne platí, že tieto zručnosti nemožno realizovať v požadovanej kvalite a intenzite bez potrebnej úrovne </a:t>
            </a:r>
            <a:r>
              <a:rPr lang="sk-SK" b="1" dirty="0" smtClean="0">
                <a:solidFill>
                  <a:schemeClr val="tx1"/>
                </a:solidFill>
              </a:rPr>
              <a:t>vytrvalosti. 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Na vytrvalostí stojí a padá futbalová výkonnosť hráča i celého družstva.</a:t>
            </a:r>
            <a:endParaRPr lang="sk-SK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78768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</a:rPr>
              <a:t>Aeróbne požiadavky</a:t>
            </a: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pPr>
              <a:buNone/>
            </a:pPr>
            <a:r>
              <a:rPr lang="sk-SK" sz="2400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sk-SK" sz="2400" dirty="0" smtClean="0">
                <a:solidFill>
                  <a:schemeClr val="tx1"/>
                </a:solidFill>
              </a:rPr>
              <a:t>Hlavným spôsobom tvorby energie pre pracujúce svaly je </a:t>
            </a:r>
            <a:r>
              <a:rPr lang="sk-SK" sz="2400" b="1" dirty="0" smtClean="0">
                <a:solidFill>
                  <a:schemeClr val="tx1"/>
                </a:solidFill>
              </a:rPr>
              <a:t>aeróbny metabolizmus – za prítomnosti kyslíka. </a:t>
            </a:r>
          </a:p>
          <a:p>
            <a:pPr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Vo futbale je aeróbny i anaeróbny (bez kyslíka)  metabolizmus </a:t>
            </a:r>
            <a:r>
              <a:rPr lang="sk-SK" sz="2400" b="1" dirty="0" smtClean="0">
                <a:solidFill>
                  <a:schemeClr val="tx1"/>
                </a:solidFill>
              </a:rPr>
              <a:t>úzko prepojený.</a:t>
            </a:r>
          </a:p>
          <a:p>
            <a:pPr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 Aeróbny metabolizmus hrá významnú úlohu i vo </a:t>
            </a:r>
            <a:r>
              <a:rPr lang="sk-SK" sz="2400" b="1" dirty="0" smtClean="0">
                <a:solidFill>
                  <a:schemeClr val="tx1"/>
                </a:solidFill>
              </a:rPr>
              <a:t>výkonnostnom futbale hlavne pri zotavovacích procesoch počas stretnutia</a:t>
            </a:r>
            <a:r>
              <a:rPr lang="sk-SK" sz="2400" dirty="0" smtClean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sk-SK" sz="2400" dirty="0" smtClean="0"/>
              <a:t> </a:t>
            </a:r>
            <a:endParaRPr lang="sk-SK" sz="2400" dirty="0"/>
          </a:p>
        </p:txBody>
      </p:sp>
      <p:sp>
        <p:nvSpPr>
          <p:cNvPr id="4" name="Obdélník 3"/>
          <p:cNvSpPr/>
          <p:nvPr/>
        </p:nvSpPr>
        <p:spPr>
          <a:xfrm>
            <a:off x="2411760" y="3717032"/>
            <a:ext cx="36724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Význam Aeróbneho tréningu </a:t>
            </a:r>
            <a:endParaRPr lang="sk-SK" sz="2800" b="1" dirty="0"/>
          </a:p>
        </p:txBody>
      </p:sp>
      <p:sp>
        <p:nvSpPr>
          <p:cNvPr id="5" name="Obdélník 4"/>
          <p:cNvSpPr/>
          <p:nvPr/>
        </p:nvSpPr>
        <p:spPr>
          <a:xfrm>
            <a:off x="611560" y="5229200"/>
            <a:ext cx="20882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Regeneračná</a:t>
            </a:r>
          </a:p>
          <a:p>
            <a:pPr algn="ctr"/>
            <a:r>
              <a:rPr lang="sk-SK" dirty="0" smtClean="0"/>
              <a:t>schopnosť zotavenia</a:t>
            </a:r>
            <a:endParaRPr lang="sk-SK" dirty="0"/>
          </a:p>
        </p:txBody>
      </p:sp>
      <p:sp>
        <p:nvSpPr>
          <p:cNvPr id="6" name="Obdélník 5"/>
          <p:cNvSpPr/>
          <p:nvPr/>
        </p:nvSpPr>
        <p:spPr>
          <a:xfrm>
            <a:off x="3275856" y="5229200"/>
            <a:ext cx="20882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Zvýšenie počtu intenzívnych činností</a:t>
            </a:r>
            <a:endParaRPr lang="sk-SK" dirty="0"/>
          </a:p>
        </p:txBody>
      </p:sp>
      <p:sp>
        <p:nvSpPr>
          <p:cNvPr id="7" name="Obdélník 6"/>
          <p:cNvSpPr/>
          <p:nvPr/>
        </p:nvSpPr>
        <p:spPr>
          <a:xfrm>
            <a:off x="5940152" y="5229200"/>
            <a:ext cx="230425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Udržanie kvality techniky HČJ vnímania a rozhodovania, </a:t>
            </a:r>
            <a:endParaRPr lang="sk-SK" dirty="0"/>
          </a:p>
        </p:txBody>
      </p:sp>
      <p:cxnSp>
        <p:nvCxnSpPr>
          <p:cNvPr id="11" name="Přímá spojovací čára 10"/>
          <p:cNvCxnSpPr>
            <a:stCxn id="5" idx="0"/>
          </p:cNvCxnSpPr>
          <p:nvPr/>
        </p:nvCxnSpPr>
        <p:spPr>
          <a:xfrm flipV="1">
            <a:off x="1655676" y="4653136"/>
            <a:ext cx="1908212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 flipV="1">
            <a:off x="4283968" y="472514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>
            <a:stCxn id="7" idx="0"/>
          </p:cNvCxnSpPr>
          <p:nvPr/>
        </p:nvCxnSpPr>
        <p:spPr>
          <a:xfrm flipH="1" flipV="1">
            <a:off x="5148064" y="4653136"/>
            <a:ext cx="1944216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Futbalová vytrvalosť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/>
          <a:lstStyle/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Základné metódy: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A/ súvislá – základ O2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B/ Striedavá metóda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C/ </a:t>
            </a:r>
            <a:r>
              <a:rPr lang="sk-SK" sz="2800" b="1" dirty="0" err="1" smtClean="0">
                <a:solidFill>
                  <a:schemeClr val="tx1"/>
                </a:solidFill>
              </a:rPr>
              <a:t>Fartleková</a:t>
            </a:r>
            <a:r>
              <a:rPr lang="sk-SK" sz="2800" b="1" dirty="0" smtClean="0">
                <a:solidFill>
                  <a:schemeClr val="tx1"/>
                </a:solidFill>
              </a:rPr>
              <a:t> metóda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D/ Intervalová metóda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(Intenzívna do 90s, Extenzívna nad 90s, neúplné zotavenie)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rgbClr val="000066"/>
                </a:solidFill>
              </a:rPr>
              <a:t> </a:t>
            </a:r>
            <a:endParaRPr lang="sk-SK" sz="2400" b="1" dirty="0" smtClean="0">
              <a:solidFill>
                <a:srgbClr val="000066"/>
              </a:solidFill>
            </a:endParaRPr>
          </a:p>
          <a:p>
            <a:pPr algn="ctr">
              <a:buNone/>
            </a:pPr>
            <a:endParaRPr lang="sk-SK" sz="2400" b="1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sk-SK" sz="2400" dirty="0" smtClean="0"/>
              <a:t>   </a:t>
            </a:r>
          </a:p>
          <a:p>
            <a:pPr>
              <a:buNone/>
            </a:pPr>
            <a:endParaRPr lang="sk-SK" sz="2800" dirty="0" smtClean="0"/>
          </a:p>
          <a:p>
            <a:pPr>
              <a:buNone/>
            </a:pPr>
            <a:endParaRPr lang="sk-SK" sz="28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POJEM : </a:t>
            </a:r>
            <a:r>
              <a:rPr lang="sk-SK" b="1" dirty="0" err="1" smtClean="0">
                <a:solidFill>
                  <a:srgbClr val="FF0000"/>
                </a:solidFill>
              </a:rPr>
              <a:t>Intermitentné</a:t>
            </a:r>
            <a:r>
              <a:rPr lang="sk-SK" b="1" dirty="0" smtClean="0">
                <a:solidFill>
                  <a:srgbClr val="FF0000"/>
                </a:solidFill>
              </a:rPr>
              <a:t> zaťaženie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Ako chápeme futbalové stretnutie z pohľadu striedania intenzity zaťaženia? </a:t>
            </a:r>
          </a:p>
          <a:p>
            <a:pPr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Jedná sa o striedavé – </a:t>
            </a:r>
            <a:r>
              <a:rPr lang="sk-SK" b="1" dirty="0" err="1" smtClean="0">
                <a:solidFill>
                  <a:schemeClr val="tx1"/>
                </a:solidFill>
              </a:rPr>
              <a:t>intermitentné</a:t>
            </a:r>
            <a:r>
              <a:rPr lang="sk-SK" b="1" dirty="0" smtClean="0">
                <a:solidFill>
                  <a:schemeClr val="tx1"/>
                </a:solidFill>
              </a:rPr>
              <a:t> zaťaženie, ktoré má vysokú "priebežnú" intenzitu zaťaženia. Tu sa dostávame k pojmu futbalová vytrvalosť, ktorý treba riešiť z pohľadu jej využitia pri plnení nárokov hry a potom z pohľadu jej progresu - rozvoja.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</a:rPr>
              <a:t>Ukážka </a:t>
            </a:r>
            <a:r>
              <a:rPr lang="sk-SK" sz="4000" b="1" dirty="0" err="1" smtClean="0">
                <a:solidFill>
                  <a:srgbClr val="FF0000"/>
                </a:solidFill>
              </a:rPr>
              <a:t>fartleku</a:t>
            </a:r>
            <a:r>
              <a:rPr lang="sk-SK" sz="4000" b="1" dirty="0" smtClean="0">
                <a:solidFill>
                  <a:srgbClr val="FF0000"/>
                </a:solidFill>
              </a:rPr>
              <a:t> </a:t>
            </a:r>
            <a:r>
              <a:rPr lang="sk-SK" sz="4000" b="1" dirty="0" smtClean="0"/>
              <a:t> </a:t>
            </a:r>
            <a:endParaRPr lang="sk-SK" sz="40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       A/ </a:t>
            </a:r>
            <a:r>
              <a:rPr lang="sk-SK" sz="2800" b="1" dirty="0" err="1" smtClean="0">
                <a:solidFill>
                  <a:schemeClr val="tx1"/>
                </a:solidFill>
              </a:rPr>
              <a:t>Fartlek</a:t>
            </a:r>
            <a:r>
              <a:rPr lang="sk-SK" sz="2800" b="1" dirty="0" smtClean="0">
                <a:solidFill>
                  <a:schemeClr val="tx1"/>
                </a:solidFill>
              </a:rPr>
              <a:t>   - terén </a:t>
            </a:r>
          </a:p>
          <a:p>
            <a:pPr algn="ctr"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       pochádza zo Škandinávie a znamená hru s rýchlosťou.</a:t>
            </a:r>
          </a:p>
          <a:p>
            <a:pPr>
              <a:buNone/>
            </a:pPr>
            <a:endParaRPr lang="sk-SK" sz="28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  B/ </a:t>
            </a:r>
            <a:r>
              <a:rPr lang="sk-SK" sz="2800" b="1" dirty="0" err="1" smtClean="0">
                <a:solidFill>
                  <a:schemeClr val="tx1"/>
                </a:solidFill>
              </a:rPr>
              <a:t>Fartlek</a:t>
            </a:r>
            <a:r>
              <a:rPr lang="sk-SK" sz="2800" b="1" dirty="0" smtClean="0">
                <a:solidFill>
                  <a:schemeClr val="tx1"/>
                </a:solidFill>
              </a:rPr>
              <a:t> na ihrisku </a:t>
            </a:r>
            <a:r>
              <a:rPr lang="sk-SK" sz="2800" dirty="0" smtClean="0">
                <a:solidFill>
                  <a:schemeClr val="tx1"/>
                </a:solidFill>
              </a:rPr>
              <a:t>je jednou z mnohých metód udržania a  rozvoja aeróbnej vytrvalosti. </a:t>
            </a:r>
            <a:endParaRPr lang="sk-SK" sz="28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michal hipp\Desktop\3F1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  <p:pic>
        <p:nvPicPr>
          <p:cNvPr id="7" name="Picture 2" descr="C:\Users\michal hipp\Desktop\3F1.pn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260648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1034752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</a:rPr>
              <a:t>Intervalové  Zaťaženie</a:t>
            </a: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4525962"/>
          </a:xfrm>
        </p:spPr>
        <p:txBody>
          <a:bodyPr/>
          <a:lstStyle/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Rozvoj a posunutie VO2 max. – zlepšujeme     futbalovú vytrvalosť. 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Intervalová metóda - je špeciálna forma striedania       zaťaženia a odpočinku od dlhodobej až po krátko    intervalovú metódu.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 Počas odpočinku sa SF nevracia do východiskovej „bazálnej“ úrovne, odpočinok je neúplný a SF dosahuje       120 – 130 úderov za min. </a:t>
            </a:r>
            <a:endParaRPr lang="sk-SK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sk-SK" b="1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/>
          <a:lstStyle/>
          <a:p>
            <a:pPr algn="ctr"/>
            <a:r>
              <a:rPr lang="sk-SK" sz="3200" b="1" dirty="0" smtClean="0">
                <a:solidFill>
                  <a:srgbClr val="FF0000"/>
                </a:solidFill>
              </a:rPr>
              <a:t>Anaeróbne</a:t>
            </a:r>
            <a:r>
              <a:rPr lang="sk-SK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3200" b="1" dirty="0" smtClean="0">
                <a:solidFill>
                  <a:srgbClr val="FF0000"/>
                </a:solidFill>
              </a:rPr>
              <a:t>požiadavky</a:t>
            </a:r>
            <a:endParaRPr 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196752"/>
            <a:ext cx="8643998" cy="5184576"/>
          </a:xfrm>
        </p:spPr>
        <p:txBody>
          <a:bodyPr/>
          <a:lstStyle/>
          <a:p>
            <a:pPr algn="ctr">
              <a:buNone/>
            </a:pPr>
            <a:r>
              <a:rPr lang="sk-SK" sz="3600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None/>
            </a:pPr>
            <a:r>
              <a:rPr lang="sk-SK" sz="2800" dirty="0" err="1" smtClean="0">
                <a:solidFill>
                  <a:schemeClr val="tx1"/>
                </a:solidFill>
              </a:rPr>
              <a:t>Intermitentné</a:t>
            </a:r>
            <a:r>
              <a:rPr lang="sk-SK" sz="2800" dirty="0" smtClean="0">
                <a:solidFill>
                  <a:schemeClr val="tx1"/>
                </a:solidFill>
              </a:rPr>
              <a:t> (striedavé) zaťaženie vo futbale zvyčajne neumožňuje dostatočnú </a:t>
            </a:r>
            <a:r>
              <a:rPr lang="sk-SK" sz="2800" dirty="0" err="1" smtClean="0">
                <a:solidFill>
                  <a:schemeClr val="tx1"/>
                </a:solidFill>
              </a:rPr>
              <a:t>resyntézu</a:t>
            </a:r>
            <a:r>
              <a:rPr lang="sk-SK" sz="2800" dirty="0" smtClean="0">
                <a:solidFill>
                  <a:schemeClr val="tx1"/>
                </a:solidFill>
              </a:rPr>
              <a:t> </a:t>
            </a:r>
            <a:r>
              <a:rPr lang="sk-SK" sz="2800" dirty="0" err="1" smtClean="0">
                <a:solidFill>
                  <a:schemeClr val="tx1"/>
                </a:solidFill>
              </a:rPr>
              <a:t>makroergických</a:t>
            </a:r>
            <a:r>
              <a:rPr lang="sk-SK" sz="2800" dirty="0" smtClean="0">
                <a:solidFill>
                  <a:schemeClr val="tx1"/>
                </a:solidFill>
              </a:rPr>
              <a:t> fosfátov (ATP, CP)  ako zdrojov energie, preto v zápase hrá významnú úlohu zapojenie </a:t>
            </a:r>
            <a:r>
              <a:rPr lang="sk-SK" sz="2800" b="1" dirty="0" err="1" smtClean="0">
                <a:solidFill>
                  <a:schemeClr val="tx1"/>
                </a:solidFill>
              </a:rPr>
              <a:t>anaerobno</a:t>
            </a:r>
            <a:r>
              <a:rPr lang="sk-SK" sz="2800" b="1" dirty="0" smtClean="0">
                <a:solidFill>
                  <a:schemeClr val="tx1"/>
                </a:solidFill>
              </a:rPr>
              <a:t> </a:t>
            </a:r>
            <a:r>
              <a:rPr lang="sk-SK" sz="2800" b="1" dirty="0" err="1" smtClean="0">
                <a:solidFill>
                  <a:schemeClr val="tx1"/>
                </a:solidFill>
              </a:rPr>
              <a:t>glykolytického</a:t>
            </a:r>
            <a:r>
              <a:rPr lang="sk-SK" sz="2800" b="1" dirty="0" smtClean="0">
                <a:solidFill>
                  <a:schemeClr val="tx1"/>
                </a:solidFill>
              </a:rPr>
              <a:t> (</a:t>
            </a:r>
            <a:r>
              <a:rPr lang="sk-SK" sz="2800" b="1" dirty="0" err="1" smtClean="0">
                <a:solidFill>
                  <a:schemeClr val="tx1"/>
                </a:solidFill>
              </a:rPr>
              <a:t>laktátového</a:t>
            </a:r>
            <a:r>
              <a:rPr lang="sk-SK" sz="2800" b="1" dirty="0" smtClean="0">
                <a:solidFill>
                  <a:schemeClr val="tx1"/>
                </a:solidFill>
              </a:rPr>
              <a:t>) </a:t>
            </a:r>
            <a:r>
              <a:rPr lang="sk-SK" sz="2800" dirty="0" smtClean="0">
                <a:solidFill>
                  <a:schemeClr val="tx1"/>
                </a:solidFill>
              </a:rPr>
              <a:t>metabolizmu. 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rgbClr val="FF0000"/>
                </a:solidFill>
              </a:rPr>
              <a:t>Preto i vo výkonnostnom futbale je  významným faktorom výkonnosti veľkosť anaeróbnej kapacity !!!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rgbClr val="FF0000"/>
                </a:solidFill>
              </a:rPr>
              <a:t>Príklad efektívneho tréningu – Futbalová TABATA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U mládeže od -  U15  !</a:t>
            </a:r>
            <a:endParaRPr lang="sk-SK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16824" cy="962744"/>
          </a:xfrm>
        </p:spPr>
        <p:txBody>
          <a:bodyPr>
            <a:normAutofit/>
          </a:bodyPr>
          <a:lstStyle/>
          <a:p>
            <a:pPr algn="ctr"/>
            <a:r>
              <a:rPr lang="sk-SK" sz="3200" dirty="0" smtClean="0"/>
              <a:t>        </a:t>
            </a:r>
            <a:r>
              <a:rPr lang="sk-SK" b="1" dirty="0" smtClean="0">
                <a:solidFill>
                  <a:srgbClr val="FF0000"/>
                </a:solidFill>
              </a:rPr>
              <a:t>Anaeróbna kapacita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2765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Stimulácia výbušnej sily a pohybovej rýchlosti s doplnkovým odporom –  (plyo behy, odrazové cvičenia, cvičenia s gumovými expandermi, cvičenia s voľnou záťažou ...).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Komplexný tréning rýchlosti hernej a bežeckej      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</a:t>
            </a:r>
            <a:r>
              <a:rPr lang="sk-SK" sz="2800" b="1" dirty="0" err="1" smtClean="0">
                <a:solidFill>
                  <a:schemeClr val="tx1"/>
                </a:solidFill>
              </a:rPr>
              <a:t>lokomócie</a:t>
            </a:r>
            <a:r>
              <a:rPr lang="sk-SK" sz="2800" b="1" dirty="0" smtClean="0">
                <a:solidFill>
                  <a:schemeClr val="tx1"/>
                </a:solidFill>
              </a:rPr>
              <a:t> – agility behy, prípravné cvičenia,  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herné cvičenia a prípravné hry.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( rýchle prepínanie v hre)!</a:t>
            </a:r>
          </a:p>
        </p:txBody>
      </p:sp>
      <p:pic>
        <p:nvPicPr>
          <p:cNvPr id="6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260648"/>
            <a:ext cx="8686800" cy="6264695"/>
          </a:xfrm>
        </p:spPr>
        <p:txBody>
          <a:bodyPr/>
          <a:lstStyle/>
          <a:p>
            <a:pPr algn="ctr">
              <a:buNone/>
            </a:pPr>
            <a:r>
              <a:rPr lang="sk-SK" sz="3600" b="1" dirty="0" smtClean="0">
                <a:solidFill>
                  <a:srgbClr val="FF0000"/>
                </a:solidFill>
                <a:latin typeface="+mj-lt"/>
              </a:rPr>
              <a:t>CIELE  ANAEÓBNEHO  TRÉNINGU</a:t>
            </a:r>
            <a:endParaRPr lang="sk-SK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Zaoblený obdélník 3"/>
          <p:cNvSpPr/>
          <p:nvPr/>
        </p:nvSpPr>
        <p:spPr>
          <a:xfrm>
            <a:off x="2843808" y="1844824"/>
            <a:ext cx="338437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Anaeróbny tréning</a:t>
            </a:r>
            <a:endParaRPr lang="sk-SK" sz="2400" b="1" dirty="0"/>
          </a:p>
        </p:txBody>
      </p:sp>
      <p:sp>
        <p:nvSpPr>
          <p:cNvPr id="5" name="Zaoblený obdélník 4"/>
          <p:cNvSpPr/>
          <p:nvPr/>
        </p:nvSpPr>
        <p:spPr>
          <a:xfrm>
            <a:off x="571472" y="3500438"/>
            <a:ext cx="3643338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/>
              <a:t>Tréning pohybovej rýchlosti – maximálne úsilie, intenzita </a:t>
            </a:r>
            <a:endParaRPr lang="sk-SK" sz="2400" b="1" dirty="0"/>
          </a:p>
        </p:txBody>
      </p:sp>
      <p:sp>
        <p:nvSpPr>
          <p:cNvPr id="6" name="Zaoblený obdélník 5"/>
          <p:cNvSpPr/>
          <p:nvPr/>
        </p:nvSpPr>
        <p:spPr>
          <a:xfrm>
            <a:off x="4500562" y="3500438"/>
            <a:ext cx="4357718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400" b="1" dirty="0" smtClean="0"/>
              <a:t>Tréning rýchlostnej vytrvalosti</a:t>
            </a:r>
          </a:p>
          <a:p>
            <a:r>
              <a:rPr lang="sk-SK" sz="2400" b="1" dirty="0" err="1" smtClean="0"/>
              <a:t>Šprintová</a:t>
            </a:r>
            <a:r>
              <a:rPr lang="sk-SK" sz="2400" b="1" dirty="0" smtClean="0"/>
              <a:t> vytrvalosť – opakované šprinty</a:t>
            </a:r>
            <a:endParaRPr lang="sk-SK" sz="2400" b="1" dirty="0"/>
          </a:p>
        </p:txBody>
      </p:sp>
      <p:cxnSp>
        <p:nvCxnSpPr>
          <p:cNvPr id="8" name="Přímá spojovací čára 7"/>
          <p:cNvCxnSpPr/>
          <p:nvPr/>
        </p:nvCxnSpPr>
        <p:spPr>
          <a:xfrm flipV="1">
            <a:off x="2123728" y="2996952"/>
            <a:ext cx="2016224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>
            <a:stCxn id="6" idx="0"/>
          </p:cNvCxnSpPr>
          <p:nvPr/>
        </p:nvCxnSpPr>
        <p:spPr>
          <a:xfrm rot="16200000" flipV="1">
            <a:off x="5478845" y="2299862"/>
            <a:ext cx="504056" cy="1897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 flipV="1">
            <a:off x="4572000" y="4293096"/>
            <a:ext cx="21602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/>
          <a:lstStyle/>
          <a:p>
            <a:pPr algn="ctr"/>
            <a:r>
              <a:rPr lang="sk-SK" b="1" dirty="0" err="1" smtClean="0">
                <a:solidFill>
                  <a:srgbClr val="FF0000"/>
                </a:solidFill>
              </a:rPr>
              <a:t>Šprintová</a:t>
            </a:r>
            <a:r>
              <a:rPr lang="sk-SK" b="1" dirty="0" smtClean="0">
                <a:solidFill>
                  <a:srgbClr val="FF0000"/>
                </a:solidFill>
              </a:rPr>
              <a:t> vytrvalosť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Efektívnou intervalovou metódou (rezistencia, na </a:t>
            </a:r>
            <a:r>
              <a:rPr lang="sk-SK" sz="2400" b="1" dirty="0" err="1" smtClean="0">
                <a:solidFill>
                  <a:schemeClr val="tx1"/>
                </a:solidFill>
              </a:rPr>
              <a:t>laktát</a:t>
            </a:r>
            <a:r>
              <a:rPr lang="sk-SK" sz="24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sú </a:t>
            </a:r>
            <a:r>
              <a:rPr lang="sk-SK" sz="2400" b="1" dirty="0" err="1" smtClean="0">
                <a:solidFill>
                  <a:schemeClr val="tx1"/>
                </a:solidFill>
              </a:rPr>
              <a:t>Tabata</a:t>
            </a:r>
            <a:r>
              <a:rPr lang="sk-SK" sz="2400" b="1" dirty="0" smtClean="0">
                <a:solidFill>
                  <a:schemeClr val="tx1"/>
                </a:solidFill>
              </a:rPr>
              <a:t> behy na 100 m. IZ:20s IO:10s POS:8X = 4 min  PS:?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Metóda 10 na 10.  </a:t>
            </a:r>
            <a:endParaRPr lang="sk-SK" sz="28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Vzdialenosť 50m - IZ.10s, IO: 10s </a:t>
            </a:r>
            <a:r>
              <a:rPr lang="sk-SK" sz="2400" b="1" dirty="0" smtClean="0">
                <a:solidFill>
                  <a:schemeClr val="tx1"/>
                </a:solidFill>
              </a:rPr>
              <a:t>(</a:t>
            </a:r>
            <a:r>
              <a:rPr lang="sk-SK" sz="2800" b="1" dirty="0" smtClean="0">
                <a:solidFill>
                  <a:schemeClr val="tx1"/>
                </a:solidFill>
              </a:rPr>
              <a:t>15 x = 5 min.,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    30 x =10 min., 45 x = 15 min). PS:?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Metóda 6 na 6. Táto metóda je založená na prekonávaní 30 m vzdialenosti za 6 sekúnd s následným odpočinkom 6 sekúnd.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Metóda 4 na 10. Podobnou metódou, ale výrazne anaeróbneho charakteru, je metóda 4 x 10 m za 10 s IZ:10s, IO:10s POS: 4x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 PS: ?</a:t>
            </a:r>
            <a:endParaRPr lang="sk-SK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0"/>
            <a:ext cx="8686800" cy="1106760"/>
          </a:xfrm>
        </p:spPr>
        <p:txBody>
          <a:bodyPr>
            <a:normAutofit/>
          </a:bodyPr>
          <a:lstStyle/>
          <a:p>
            <a:pPr algn="ctr"/>
            <a:r>
              <a:rPr lang="sk-SK" sz="2800" b="1" dirty="0" smtClean="0">
                <a:solidFill>
                  <a:srgbClr val="FF0000"/>
                </a:solidFill>
              </a:rPr>
              <a:t>         </a:t>
            </a:r>
            <a:r>
              <a:rPr lang="sk-SK" sz="2800" b="1" dirty="0" err="1" smtClean="0">
                <a:solidFill>
                  <a:srgbClr val="FF0000"/>
                </a:solidFill>
              </a:rPr>
              <a:t>Šprintová</a:t>
            </a:r>
            <a:r>
              <a:rPr lang="sk-SK" sz="2800" b="1" dirty="0" smtClean="0">
                <a:solidFill>
                  <a:srgbClr val="FF0000"/>
                </a:solidFill>
              </a:rPr>
              <a:t> vytrvalosť špecificky</a:t>
            </a:r>
            <a:endParaRPr lang="sk-SK" sz="28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Výrazným krokom v stúpaní po schodíkoch v príprave hráčov je tréning s loptou – špecificky.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Preto  i v mládežníckom a výkonnostnom futbale je dôležité z pohľadu kondície a fyzickej prípravy časté zaraďovanie cvičení s loptou. 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V akom pomere, to už je na trénerovi, na kvalite hráčov, na jeho hernej filozofii.</a:t>
            </a:r>
            <a:endParaRPr lang="sk-SK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Najefektívnejší  rozvoj  VO2 max.?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484784"/>
            <a:ext cx="8424936" cy="4536504"/>
          </a:xfrm>
        </p:spPr>
        <p:txBody>
          <a:bodyPr/>
          <a:lstStyle/>
          <a:p>
            <a:pPr algn="just">
              <a:buNone/>
            </a:pPr>
            <a:r>
              <a:rPr lang="sk-SK" sz="2400" b="1" dirty="0" smtClean="0">
                <a:solidFill>
                  <a:srgbClr val="000066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Čo je vlastne MAS? Maximálna aeróbna rýchlosť (Maximum </a:t>
            </a:r>
            <a:r>
              <a:rPr lang="sk-SK" sz="2800" b="1" dirty="0" err="1" smtClean="0">
                <a:solidFill>
                  <a:schemeClr val="tx1"/>
                </a:solidFill>
              </a:rPr>
              <a:t>Aerobic</a:t>
            </a:r>
            <a:r>
              <a:rPr lang="sk-SK" sz="2800" b="1" dirty="0" smtClean="0">
                <a:solidFill>
                  <a:schemeClr val="tx1"/>
                </a:solidFill>
              </a:rPr>
              <a:t> </a:t>
            </a:r>
            <a:r>
              <a:rPr lang="sk-SK" sz="2800" b="1" dirty="0" err="1" smtClean="0">
                <a:solidFill>
                  <a:schemeClr val="tx1"/>
                </a:solidFill>
              </a:rPr>
              <a:t>Speed</a:t>
            </a:r>
            <a:r>
              <a:rPr lang="sk-SK" sz="2800" b="1" dirty="0" smtClean="0">
                <a:solidFill>
                  <a:schemeClr val="tx1"/>
                </a:solidFill>
              </a:rPr>
              <a:t> – MAS) sa vzťahuje na aeróbnu výkonnosť danú VO</a:t>
            </a:r>
            <a:r>
              <a:rPr lang="sk-SK" sz="2800" b="1" baseline="-25000" dirty="0" smtClean="0">
                <a:solidFill>
                  <a:schemeClr val="tx1"/>
                </a:solidFill>
              </a:rPr>
              <a:t>2</a:t>
            </a:r>
            <a:r>
              <a:rPr lang="sk-SK" sz="2800" b="1" dirty="0" smtClean="0">
                <a:solidFill>
                  <a:schemeClr val="tx1"/>
                </a:solidFill>
              </a:rPr>
              <a:t>max. a tvorí súčasť procesu progresívneho rozvoja aeróbnej kapacity a je vyjadrená v metroch za sekundu (m/s).</a:t>
            </a:r>
          </a:p>
          <a:p>
            <a:pPr algn="ctr"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Výskum potvrdil efektívnejší rozvoj aeróbnej kapacity intervalovým zaťažením na úrovni 100% VO</a:t>
            </a:r>
            <a:r>
              <a:rPr lang="sk-SK" sz="2800" baseline="-25000" dirty="0" smtClean="0">
                <a:solidFill>
                  <a:schemeClr val="tx1"/>
                </a:solidFill>
              </a:rPr>
              <a:t>2</a:t>
            </a:r>
            <a:r>
              <a:rPr lang="sk-SK" sz="2800" dirty="0" smtClean="0">
                <a:solidFill>
                  <a:schemeClr val="tx1"/>
                </a:solidFill>
              </a:rPr>
              <a:t>max. </a:t>
            </a:r>
            <a:r>
              <a:rPr lang="sk-SK" sz="2800" b="1" dirty="0" smtClean="0">
                <a:solidFill>
                  <a:schemeClr val="tx1"/>
                </a:solidFill>
              </a:rPr>
              <a:t>Najväčšieho progresu sa dosiahlo pri tréningu na úrovni 120% VO2 max.</a:t>
            </a:r>
            <a:endParaRPr lang="sk-SK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MAS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0768"/>
            <a:ext cx="8686800" cy="4525962"/>
          </a:xfrm>
        </p:spPr>
        <p:txBody>
          <a:bodyPr/>
          <a:lstStyle/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Pre výpočet orientačnej hodnoty MAS z úrovne VO</a:t>
            </a:r>
            <a:r>
              <a:rPr lang="sk-SK" sz="2800" b="1" baseline="-25000" dirty="0" smtClean="0">
                <a:solidFill>
                  <a:schemeClr val="tx1"/>
                </a:solidFill>
              </a:rPr>
              <a:t>2</a:t>
            </a:r>
            <a:r>
              <a:rPr lang="sk-SK" sz="2800" b="1" dirty="0" smtClean="0">
                <a:solidFill>
                  <a:schemeClr val="tx1"/>
                </a:solidFill>
              </a:rPr>
              <a:t>max. slúži vzorec:  MAS = VO</a:t>
            </a:r>
            <a:r>
              <a:rPr lang="sk-SK" sz="2800" b="1" baseline="-25000" dirty="0" smtClean="0">
                <a:solidFill>
                  <a:schemeClr val="tx1"/>
                </a:solidFill>
              </a:rPr>
              <a:t>2</a:t>
            </a:r>
            <a:r>
              <a:rPr lang="sk-SK" sz="2800" b="1" dirty="0" smtClean="0">
                <a:solidFill>
                  <a:schemeClr val="tx1"/>
                </a:solidFill>
              </a:rPr>
              <a:t>max. : 3,5</a:t>
            </a:r>
            <a:endParaRPr lang="sk-SK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Ak hráč č. 1 odbehol vzdialenosť 1880 m, čo prináleží hodnote 70,9 VO</a:t>
            </a:r>
            <a:r>
              <a:rPr lang="sk-SK" sz="2400" baseline="-25000" dirty="0" smtClean="0">
                <a:solidFill>
                  <a:schemeClr val="tx1"/>
                </a:solidFill>
              </a:rPr>
              <a:t>2</a:t>
            </a:r>
            <a:r>
              <a:rPr lang="sk-SK" sz="2400" dirty="0" smtClean="0">
                <a:solidFill>
                  <a:schemeClr val="tx1"/>
                </a:solidFill>
              </a:rPr>
              <a:t>max. Tak potom jeho MAS vypočítame jednoducho, ak vydelíme číslo 70,9 číslom 3,5. Výsledok je </a:t>
            </a:r>
            <a:r>
              <a:rPr lang="sk-SK" sz="2400" b="1" dirty="0" smtClean="0">
                <a:solidFill>
                  <a:schemeClr val="tx1"/>
                </a:solidFill>
              </a:rPr>
              <a:t>20,25 km/h</a:t>
            </a:r>
            <a:r>
              <a:rPr lang="sk-SK" sz="2400" dirty="0" smtClean="0">
                <a:solidFill>
                  <a:schemeClr val="tx1"/>
                </a:solidFill>
              </a:rPr>
              <a:t>, čo po prepočte znamená </a:t>
            </a:r>
            <a:r>
              <a:rPr lang="sk-SK" sz="2400" b="1" dirty="0" smtClean="0">
                <a:solidFill>
                  <a:schemeClr val="tx1"/>
                </a:solidFill>
              </a:rPr>
              <a:t>5,62 m/s</a:t>
            </a:r>
            <a:r>
              <a:rPr lang="sk-SK" sz="2400" dirty="0" smtClean="0">
                <a:solidFill>
                  <a:schemeClr val="tx1"/>
                </a:solidFill>
              </a:rPr>
              <a:t>. Úroveň MAS pre hráča na základe výpočtu z vykonaného </a:t>
            </a:r>
            <a:r>
              <a:rPr lang="sk-SK" sz="2400" b="1" dirty="0" smtClean="0">
                <a:solidFill>
                  <a:schemeClr val="tx1"/>
                </a:solidFill>
              </a:rPr>
              <a:t>YO-YO testu </a:t>
            </a:r>
            <a:r>
              <a:rPr lang="sk-SK" sz="2400" dirty="0" smtClean="0">
                <a:solidFill>
                  <a:schemeClr val="tx1"/>
                </a:solidFill>
              </a:rPr>
              <a:t>je zaokrúhlene </a:t>
            </a:r>
            <a:r>
              <a:rPr lang="sk-SK" sz="2400" b="1" dirty="0" smtClean="0">
                <a:solidFill>
                  <a:schemeClr val="tx1"/>
                </a:solidFill>
              </a:rPr>
              <a:t>5,6 m/s </a:t>
            </a:r>
            <a:r>
              <a:rPr lang="sk-SK" sz="2400" dirty="0" smtClean="0">
                <a:solidFill>
                  <a:schemeClr val="tx1"/>
                </a:solidFill>
              </a:rPr>
              <a:t>pri 100% VO</a:t>
            </a:r>
            <a:r>
              <a:rPr lang="sk-SK" sz="2400" baseline="-25000" dirty="0" smtClean="0">
                <a:solidFill>
                  <a:schemeClr val="tx1"/>
                </a:solidFill>
              </a:rPr>
              <a:t>2</a:t>
            </a:r>
            <a:r>
              <a:rPr lang="sk-SK" sz="2400" dirty="0" smtClean="0">
                <a:solidFill>
                  <a:schemeClr val="tx1"/>
                </a:solidFill>
              </a:rPr>
              <a:t>max.                                                                                                    </a:t>
            </a:r>
          </a:p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   100%  =    56m</a:t>
            </a:r>
          </a:p>
          <a:p>
            <a:pPr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   110%  ?    110% x 0,56m = </a:t>
            </a:r>
            <a:r>
              <a:rPr lang="sk-SK" sz="2400" b="1" dirty="0" smtClean="0">
                <a:solidFill>
                  <a:schemeClr val="tx1"/>
                </a:solidFill>
              </a:rPr>
              <a:t>61,6m  (62m)</a:t>
            </a:r>
          </a:p>
          <a:p>
            <a:pPr>
              <a:buNone/>
            </a:pPr>
            <a:r>
              <a:rPr lang="sk-SK" sz="2400" dirty="0" smtClean="0">
                <a:solidFill>
                  <a:schemeClr val="tx1"/>
                </a:solidFill>
              </a:rPr>
              <a:t>       120%  ?    120% x 0,56m = </a:t>
            </a:r>
            <a:r>
              <a:rPr lang="sk-SK" sz="2400" b="1" dirty="0" smtClean="0">
                <a:solidFill>
                  <a:schemeClr val="tx1"/>
                </a:solidFill>
              </a:rPr>
              <a:t>67,2m  (67m)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962744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Efektívny Program rozvoja MAS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4525962"/>
          </a:xfrm>
        </p:spPr>
        <p:txBody>
          <a:bodyPr/>
          <a:lstStyle/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(5,6 x 10 = 56, 10s = 56m)</a:t>
            </a:r>
            <a:endParaRPr lang="sk-SK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IZ. 10s – IO. 10s (1:1)</a:t>
            </a:r>
            <a:endParaRPr lang="sk-SK" sz="2400" dirty="0" smtClean="0">
              <a:solidFill>
                <a:schemeClr val="tx1"/>
              </a:solidFill>
            </a:endParaRPr>
          </a:p>
          <a:p>
            <a:r>
              <a:rPr lang="sk-SK" sz="2400" dirty="0" smtClean="0">
                <a:solidFill>
                  <a:schemeClr val="tx1"/>
                </a:solidFill>
              </a:rPr>
              <a:t>5 x 10s na 100% MAS =     5 x 56m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5 x 10s na 110% MAS =     5 x 62m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10 x 10s na 120% MAS = 10 x 67m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5 x 10s na 110% MAS =     5 x 62m</a:t>
            </a:r>
          </a:p>
          <a:p>
            <a:r>
              <a:rPr lang="sk-SK" sz="2400" dirty="0" smtClean="0">
                <a:solidFill>
                  <a:schemeClr val="tx1"/>
                </a:solidFill>
              </a:rPr>
              <a:t>5 x 10s na 100% MAS =     5 x 56m</a:t>
            </a:r>
          </a:p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Celkový čas :</a:t>
            </a:r>
            <a:r>
              <a:rPr lang="sk-SK" sz="2400" dirty="0" smtClean="0">
                <a:solidFill>
                  <a:schemeClr val="tx1"/>
                </a:solidFill>
              </a:rPr>
              <a:t>  </a:t>
            </a:r>
            <a:r>
              <a:rPr lang="sk-SK" sz="2400" b="1" dirty="0" smtClean="0">
                <a:solidFill>
                  <a:schemeClr val="tx1"/>
                </a:solidFill>
              </a:rPr>
              <a:t>10 min. </a:t>
            </a:r>
            <a:endParaRPr lang="sk-SK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Celková odbehnutá vzdialenosť :  1850m</a:t>
            </a:r>
            <a:endParaRPr lang="sk-SK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2400" b="1" dirty="0" smtClean="0">
                <a:solidFill>
                  <a:srgbClr val="FF0000"/>
                </a:solidFill>
              </a:rPr>
              <a:t>Plánovanie podľa výkonnosti – počet TJ, PS, PO,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err="1" smtClean="0">
                <a:solidFill>
                  <a:srgbClr val="FF0000"/>
                </a:solidFill>
              </a:rPr>
              <a:t>Hight</a:t>
            </a:r>
            <a:r>
              <a:rPr lang="sk-SK" b="1" dirty="0" smtClean="0">
                <a:solidFill>
                  <a:srgbClr val="FF0000"/>
                </a:solidFill>
              </a:rPr>
              <a:t> </a:t>
            </a:r>
            <a:r>
              <a:rPr lang="sk-SK" b="1" dirty="0" err="1" smtClean="0">
                <a:solidFill>
                  <a:srgbClr val="FF0000"/>
                </a:solidFill>
              </a:rPr>
              <a:t>Speed</a:t>
            </a:r>
            <a:r>
              <a:rPr lang="sk-SK" b="1" dirty="0" smtClean="0">
                <a:solidFill>
                  <a:srgbClr val="FF0000"/>
                </a:solidFill>
              </a:rPr>
              <a:t> </a:t>
            </a:r>
            <a:r>
              <a:rPr lang="sk-SK" b="1" dirty="0" err="1" smtClean="0">
                <a:solidFill>
                  <a:srgbClr val="FF0000"/>
                </a:solidFill>
              </a:rPr>
              <a:t>Run</a:t>
            </a:r>
            <a:r>
              <a:rPr lang="sk-SK" b="1" dirty="0" smtClean="0">
                <a:solidFill>
                  <a:srgbClr val="FF0000"/>
                </a:solidFill>
              </a:rPr>
              <a:t>  -  HSR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Behy vo vysokej intenzite  - nie šprint.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Hráč prekoná za zápas priemernú vzdialenosť od 10 do 13 km, z toho okolo 900m rýchlosťou vyššou ako 19,8 km / h (beh vo vysokej intenzite HSR) a šprintom, rýchlosťou vyššou ako 25,2 km/h vzdialenosť približne 250 - 300 m. Na prvý pohľad je veľmi zaujímavé, že aktivity s vysokou intenzitou pokrývajú iba 10% - 15% z celkovej prekonanej vzdialenosti. V týchto činnostiach však nastávajú kľúčové momenty zápasu. Preto je  veľmi logické označiť to za prioritu v príprave futbalistov.</a:t>
            </a:r>
            <a:endParaRPr lang="sk-SK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ainingsform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785818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57224" y="5000636"/>
            <a:ext cx="72152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k-SK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Ukážka</a:t>
            </a:r>
            <a:r>
              <a:rPr kumimoji="0" lang="sk-SK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k-SK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cv</a:t>
            </a:r>
            <a:r>
              <a:rPr kumimoji="0" lang="sk-SK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. - HSR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k-SK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30m tam a späť a výbeh 60m, čo je celkom 120m. 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IZ.: 20s /  IO.: 40s  /  PO.: 5 - 10x   (t.j. 600 - 1200m)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2000" dirty="0" smtClean="0"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POS: 2x    medzi sériami 3 min. aktívny oddych</a:t>
            </a:r>
            <a:endParaRPr kumimoji="0" lang="sk-SK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905000"/>
            <a:ext cx="9144000" cy="41910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sk-SK" b="1" dirty="0" smtClean="0">
                <a:solidFill>
                  <a:schemeClr val="tx1"/>
                </a:solidFill>
              </a:rPr>
              <a:t>        a/ </a:t>
            </a:r>
            <a:r>
              <a:rPr lang="sk-SK" sz="3600" b="1" dirty="0" smtClean="0">
                <a:solidFill>
                  <a:schemeClr val="tx1"/>
                </a:solidFill>
              </a:rPr>
              <a:t>štartovou </a:t>
            </a:r>
            <a:r>
              <a:rPr lang="sk-SK" sz="3600" dirty="0" smtClean="0">
                <a:solidFill>
                  <a:schemeClr val="tx1"/>
                </a:solidFill>
              </a:rPr>
              <a:t>- akceleračnou    rýchlosťou</a:t>
            </a:r>
            <a:r>
              <a:rPr lang="sk-SK" sz="4400" dirty="0" smtClean="0">
                <a:solidFill>
                  <a:schemeClr val="tx1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k-SK" sz="4400" dirty="0" smtClean="0">
              <a:solidFill>
                <a:schemeClr val="tx1"/>
              </a:solidFill>
            </a:endParaRPr>
          </a:p>
          <a:p>
            <a:pPr eaLnBrk="1" hangingPunct="1">
              <a:buNone/>
              <a:defRPr/>
            </a:pPr>
            <a:r>
              <a:rPr lang="sk-SK" sz="3600" b="1" dirty="0" smtClean="0">
                <a:solidFill>
                  <a:schemeClr val="tx1"/>
                </a:solidFill>
              </a:rPr>
              <a:t>       b/ frekvenčnou</a:t>
            </a:r>
            <a:r>
              <a:rPr lang="sk-SK" sz="3600" dirty="0" smtClean="0">
                <a:solidFill>
                  <a:schemeClr val="tx1"/>
                </a:solidFill>
              </a:rPr>
              <a:t> - (cirkulačnou) rýchlosťou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k-SK" sz="3600" dirty="0" smtClean="0">
              <a:solidFill>
                <a:schemeClr val="tx1"/>
              </a:solidFill>
            </a:endParaRPr>
          </a:p>
          <a:p>
            <a:pPr eaLnBrk="1" hangingPunct="1">
              <a:buNone/>
              <a:defRPr/>
            </a:pPr>
            <a:r>
              <a:rPr lang="sk-SK" sz="3600" b="1" dirty="0" smtClean="0">
                <a:solidFill>
                  <a:schemeClr val="tx1"/>
                </a:solidFill>
              </a:rPr>
              <a:t>        c/ </a:t>
            </a:r>
            <a:r>
              <a:rPr lang="sk-SK" sz="3600" b="1" dirty="0" err="1" smtClean="0">
                <a:solidFill>
                  <a:schemeClr val="tx1"/>
                </a:solidFill>
              </a:rPr>
              <a:t>lokomočnou</a:t>
            </a:r>
            <a:r>
              <a:rPr lang="sk-SK" sz="3600" dirty="0" smtClean="0">
                <a:solidFill>
                  <a:schemeClr val="tx1"/>
                </a:solidFill>
              </a:rPr>
              <a:t> - rýchlosťou</a:t>
            </a:r>
          </a:p>
          <a:p>
            <a:pPr eaLnBrk="1" hangingPunct="1">
              <a:buNone/>
              <a:defRPr/>
            </a:pPr>
            <a:endParaRPr lang="cs-CZ" sz="3600" dirty="0" smtClean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Rýchlosť</a:t>
            </a:r>
            <a:endParaRPr lang="sk-SK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5852" y="642918"/>
            <a:ext cx="7858148" cy="785818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TREND VO SVETE – viac rýchlosti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785926"/>
            <a:ext cx="8812088" cy="4294199"/>
          </a:xfrm>
        </p:spPr>
        <p:txBody>
          <a:bodyPr/>
          <a:lstStyle/>
          <a:p>
            <a:pPr>
              <a:buNone/>
            </a:pPr>
            <a:r>
              <a:rPr lang="sk-SK" sz="2000" b="1" dirty="0" smtClean="0">
                <a:solidFill>
                  <a:schemeClr val="tx1"/>
                </a:solidFill>
              </a:rPr>
              <a:t>   Rýchlosť  vyvinutá hráčom 30 km / h je v </a:t>
            </a:r>
            <a:r>
              <a:rPr lang="sk-SK" sz="2000" b="1" dirty="0" err="1" smtClean="0">
                <a:solidFill>
                  <a:schemeClr val="tx1"/>
                </a:solidFill>
              </a:rPr>
              <a:t>Premier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League</a:t>
            </a:r>
            <a:r>
              <a:rPr lang="sk-SK" sz="2000" b="1" dirty="0" smtClean="0">
                <a:solidFill>
                  <a:schemeClr val="tx1"/>
                </a:solidFill>
              </a:rPr>
              <a:t>  ako vstupná brána.  Priemer  </a:t>
            </a:r>
            <a:r>
              <a:rPr lang="sk-SK" sz="2000" b="1" dirty="0" err="1" smtClean="0">
                <a:solidFill>
                  <a:schemeClr val="tx1"/>
                </a:solidFill>
              </a:rPr>
              <a:t>Premier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League</a:t>
            </a:r>
            <a:r>
              <a:rPr lang="sk-SK" sz="2000" b="1" dirty="0" smtClean="0">
                <a:solidFill>
                  <a:schemeClr val="tx1"/>
                </a:solidFill>
              </a:rPr>
              <a:t> – kumulované šprinty - tesne pod 500 m. </a:t>
            </a:r>
          </a:p>
          <a:p>
            <a:pPr>
              <a:buNone/>
            </a:pPr>
            <a:r>
              <a:rPr lang="sk-SK" sz="2000" b="1" dirty="0" smtClean="0">
                <a:solidFill>
                  <a:schemeClr val="tx1"/>
                </a:solidFill>
              </a:rPr>
              <a:t>    Naše dáta - okolo 300 m.</a:t>
            </a:r>
          </a:p>
          <a:p>
            <a:pPr>
              <a:buNone/>
            </a:pPr>
            <a:r>
              <a:rPr lang="sk-SK" sz="2000" b="1" dirty="0" smtClean="0">
                <a:solidFill>
                  <a:schemeClr val="tx1"/>
                </a:solidFill>
              </a:rPr>
              <a:t>     Pri priemernej dĺžke šprintu okolo 6 metrov to znamená 83 </a:t>
            </a:r>
            <a:r>
              <a:rPr lang="sk-SK" sz="2000" b="1" dirty="0" err="1" smtClean="0">
                <a:solidFill>
                  <a:schemeClr val="tx1"/>
                </a:solidFill>
              </a:rPr>
              <a:t>šprintových</a:t>
            </a:r>
            <a:r>
              <a:rPr lang="sk-SK" sz="2000" b="1" dirty="0" smtClean="0">
                <a:solidFill>
                  <a:schemeClr val="tx1"/>
                </a:solidFill>
              </a:rPr>
              <a:t> akcií pre hráčov v </a:t>
            </a:r>
            <a:r>
              <a:rPr lang="sk-SK" sz="2000" b="1" dirty="0" err="1" smtClean="0">
                <a:solidFill>
                  <a:schemeClr val="tx1"/>
                </a:solidFill>
              </a:rPr>
              <a:t>Premier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League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vs</a:t>
            </a:r>
            <a:r>
              <a:rPr lang="sk-SK" sz="2000" b="1" dirty="0" smtClean="0">
                <a:solidFill>
                  <a:schemeClr val="tx1"/>
                </a:solidFill>
              </a:rPr>
              <a:t>. 50 </a:t>
            </a:r>
            <a:r>
              <a:rPr lang="sk-SK" sz="2000" b="1" dirty="0" err="1" smtClean="0">
                <a:solidFill>
                  <a:schemeClr val="tx1"/>
                </a:solidFill>
              </a:rPr>
              <a:t>šprintových</a:t>
            </a:r>
            <a:r>
              <a:rPr lang="sk-SK" sz="2000" b="1" dirty="0" smtClean="0">
                <a:solidFill>
                  <a:schemeClr val="tx1"/>
                </a:solidFill>
              </a:rPr>
              <a:t> akcií pre hráčov  v našej lige. Ak rozdiel 33 šprintov vynásobíme počtom hráčov na ihrisku, teda 20x, dôjdeme k číslu 660! To je rozdiel v počte </a:t>
            </a:r>
            <a:r>
              <a:rPr lang="sk-SK" sz="2000" b="1" dirty="0" err="1" smtClean="0">
                <a:solidFill>
                  <a:schemeClr val="tx1"/>
                </a:solidFill>
              </a:rPr>
              <a:t>šprintových</a:t>
            </a:r>
            <a:r>
              <a:rPr lang="sk-SK" sz="2000" b="1" dirty="0" smtClean="0">
                <a:solidFill>
                  <a:schemeClr val="tx1"/>
                </a:solidFill>
              </a:rPr>
              <a:t> akcií za jeden zápas, ktoré vidia diváci v </a:t>
            </a:r>
            <a:r>
              <a:rPr lang="sk-SK" sz="2000" b="1" dirty="0" err="1" smtClean="0">
                <a:solidFill>
                  <a:schemeClr val="tx1"/>
                </a:solidFill>
              </a:rPr>
              <a:t>Premier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League</a:t>
            </a:r>
            <a:r>
              <a:rPr lang="sk-SK" sz="2000" b="1" dirty="0" smtClean="0">
                <a:solidFill>
                  <a:schemeClr val="tx1"/>
                </a:solidFill>
              </a:rPr>
              <a:t> a divák našej ligy. A zatiaľ čo v našich končinách sa väčšina šprintov odohráva v rozmedzí 26 - 28 km / h, v </a:t>
            </a:r>
            <a:r>
              <a:rPr lang="sk-SK" sz="2000" b="1" dirty="0" err="1" smtClean="0">
                <a:solidFill>
                  <a:schemeClr val="tx1"/>
                </a:solidFill>
              </a:rPr>
              <a:t>Premier</a:t>
            </a:r>
            <a:r>
              <a:rPr lang="sk-SK" sz="2000" b="1" dirty="0" smtClean="0">
                <a:solidFill>
                  <a:schemeClr val="tx1"/>
                </a:solidFill>
              </a:rPr>
              <a:t> </a:t>
            </a:r>
            <a:r>
              <a:rPr lang="sk-SK" sz="2000" b="1" dirty="0" err="1" smtClean="0">
                <a:solidFill>
                  <a:schemeClr val="tx1"/>
                </a:solidFill>
              </a:rPr>
              <a:t>League</a:t>
            </a:r>
            <a:r>
              <a:rPr lang="sk-SK" sz="2000" b="1" dirty="0" smtClean="0">
                <a:solidFill>
                  <a:schemeClr val="tx1"/>
                </a:solidFill>
              </a:rPr>
              <a:t> je to medzi 28-30 km / h. </a:t>
            </a:r>
            <a:r>
              <a:rPr lang="sk-SK" sz="2000" dirty="0" smtClean="0">
                <a:solidFill>
                  <a:srgbClr val="000066"/>
                </a:solidFill>
              </a:rPr>
              <a:t>"</a:t>
            </a:r>
            <a:endParaRPr lang="sk-SK" sz="2000" dirty="0">
              <a:solidFill>
                <a:srgbClr val="000066"/>
              </a:solidFill>
            </a:endParaRP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264695"/>
          </a:xfrm>
        </p:spPr>
        <p:txBody>
          <a:bodyPr/>
          <a:lstStyle/>
          <a:p>
            <a:pPr algn="ctr">
              <a:buNone/>
            </a:pPr>
            <a:r>
              <a:rPr lang="sk-SK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SILOVÉ SCHOPNOSTI</a:t>
            </a:r>
            <a:endParaRPr lang="sk-SK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915816" y="1700808"/>
            <a:ext cx="32403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Tréning svalovej sily</a:t>
            </a:r>
            <a:endParaRPr lang="sk-SK" b="1" dirty="0"/>
          </a:p>
        </p:txBody>
      </p:sp>
      <p:sp>
        <p:nvSpPr>
          <p:cNvPr id="14" name="Obdélník 13"/>
          <p:cNvSpPr/>
          <p:nvPr/>
        </p:nvSpPr>
        <p:spPr>
          <a:xfrm>
            <a:off x="1403648" y="3573016"/>
            <a:ext cx="163448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Silová vytrvalosť</a:t>
            </a:r>
            <a:endParaRPr lang="sk-SK" b="1" dirty="0"/>
          </a:p>
        </p:txBody>
      </p:sp>
      <p:sp>
        <p:nvSpPr>
          <p:cNvPr id="15" name="Obdélník 14"/>
          <p:cNvSpPr/>
          <p:nvPr/>
        </p:nvSpPr>
        <p:spPr>
          <a:xfrm>
            <a:off x="3707904" y="2996952"/>
            <a:ext cx="1656184" cy="576064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Základná sila</a:t>
            </a:r>
            <a:endParaRPr lang="sk-SK" b="1" dirty="0"/>
          </a:p>
        </p:txBody>
      </p:sp>
      <p:sp>
        <p:nvSpPr>
          <p:cNvPr id="16" name="Obdélník 15"/>
          <p:cNvSpPr/>
          <p:nvPr/>
        </p:nvSpPr>
        <p:spPr>
          <a:xfrm>
            <a:off x="6156176" y="3573016"/>
            <a:ext cx="194421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Funkčná sila</a:t>
            </a:r>
            <a:endParaRPr lang="sk-SK" b="1" dirty="0"/>
          </a:p>
        </p:txBody>
      </p:sp>
      <p:sp>
        <p:nvSpPr>
          <p:cNvPr id="17" name="Elipsa 16"/>
          <p:cNvSpPr/>
          <p:nvPr/>
        </p:nvSpPr>
        <p:spPr>
          <a:xfrm>
            <a:off x="251520" y="4653136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aeróbna</a:t>
            </a:r>
            <a:endParaRPr lang="sk-SK" dirty="0"/>
          </a:p>
        </p:txBody>
      </p:sp>
      <p:sp>
        <p:nvSpPr>
          <p:cNvPr id="18" name="Elipsa 17"/>
          <p:cNvSpPr/>
          <p:nvPr/>
        </p:nvSpPr>
        <p:spPr>
          <a:xfrm>
            <a:off x="1763688" y="4725144"/>
            <a:ext cx="165618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anaeróbna</a:t>
            </a:r>
            <a:endParaRPr lang="sk-SK" dirty="0"/>
          </a:p>
        </p:txBody>
      </p:sp>
      <p:sp>
        <p:nvSpPr>
          <p:cNvPr id="19" name="Elipsa 18"/>
          <p:cNvSpPr/>
          <p:nvPr/>
        </p:nvSpPr>
        <p:spPr>
          <a:xfrm>
            <a:off x="2285984" y="5643578"/>
            <a:ext cx="206652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statická</a:t>
            </a:r>
            <a:endParaRPr lang="sk-SK" b="1" dirty="0"/>
          </a:p>
        </p:txBody>
      </p:sp>
      <p:sp>
        <p:nvSpPr>
          <p:cNvPr id="20" name="Elipsa 19"/>
          <p:cNvSpPr/>
          <p:nvPr/>
        </p:nvSpPr>
        <p:spPr>
          <a:xfrm>
            <a:off x="4499992" y="5661248"/>
            <a:ext cx="194421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k-SK" b="1" dirty="0" smtClean="0"/>
              <a:t>dynamická</a:t>
            </a:r>
            <a:endParaRPr lang="sk-SK" b="1" dirty="0"/>
          </a:p>
        </p:txBody>
      </p:sp>
      <p:sp>
        <p:nvSpPr>
          <p:cNvPr id="21" name="Elipsa 20"/>
          <p:cNvSpPr/>
          <p:nvPr/>
        </p:nvSpPr>
        <p:spPr>
          <a:xfrm>
            <a:off x="5292080" y="4797152"/>
            <a:ext cx="172819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Rýchlostne silový</a:t>
            </a:r>
            <a:endParaRPr lang="sk-SK" dirty="0"/>
          </a:p>
        </p:txBody>
      </p:sp>
      <p:sp>
        <p:nvSpPr>
          <p:cNvPr id="22" name="Elipsa 21"/>
          <p:cNvSpPr/>
          <p:nvPr/>
        </p:nvSpPr>
        <p:spPr>
          <a:xfrm>
            <a:off x="7164288" y="4797152"/>
            <a:ext cx="187220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Explozívne silový</a:t>
            </a:r>
            <a:endParaRPr lang="sk-SK" dirty="0"/>
          </a:p>
        </p:txBody>
      </p:sp>
      <p:cxnSp>
        <p:nvCxnSpPr>
          <p:cNvPr id="24" name="Přímá spojovací čára 23"/>
          <p:cNvCxnSpPr>
            <a:stCxn id="17" idx="0"/>
            <a:endCxn id="14" idx="2"/>
          </p:cNvCxnSpPr>
          <p:nvPr/>
        </p:nvCxnSpPr>
        <p:spPr>
          <a:xfrm flipV="1">
            <a:off x="971600" y="4149080"/>
            <a:ext cx="124928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čára 25"/>
          <p:cNvCxnSpPr>
            <a:stCxn id="18" idx="0"/>
            <a:endCxn id="14" idx="2"/>
          </p:cNvCxnSpPr>
          <p:nvPr/>
        </p:nvCxnSpPr>
        <p:spPr>
          <a:xfrm flipH="1" flipV="1">
            <a:off x="2220888" y="4149080"/>
            <a:ext cx="370892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 flipV="1">
            <a:off x="3563888" y="3573016"/>
            <a:ext cx="766936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 flipH="1" flipV="1">
            <a:off x="4427984" y="3501008"/>
            <a:ext cx="864096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1" idx="0"/>
            <a:endCxn id="16" idx="2"/>
          </p:cNvCxnSpPr>
          <p:nvPr/>
        </p:nvCxnSpPr>
        <p:spPr>
          <a:xfrm flipV="1">
            <a:off x="6156176" y="4149080"/>
            <a:ext cx="97210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33"/>
          <p:cNvCxnSpPr>
            <a:stCxn id="22" idx="0"/>
            <a:endCxn id="16" idx="2"/>
          </p:cNvCxnSpPr>
          <p:nvPr/>
        </p:nvCxnSpPr>
        <p:spPr>
          <a:xfrm flipH="1" flipV="1">
            <a:off x="7128284" y="4149080"/>
            <a:ext cx="97210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>
            <a:stCxn id="14" idx="3"/>
          </p:cNvCxnSpPr>
          <p:nvPr/>
        </p:nvCxnSpPr>
        <p:spPr>
          <a:xfrm flipV="1">
            <a:off x="3038128" y="3501008"/>
            <a:ext cx="81379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>
            <a:stCxn id="15" idx="0"/>
            <a:endCxn id="11" idx="2"/>
          </p:cNvCxnSpPr>
          <p:nvPr/>
        </p:nvCxnSpPr>
        <p:spPr>
          <a:xfrm flipV="1">
            <a:off x="4535996" y="2348880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>
            <a:endCxn id="16" idx="1"/>
          </p:cNvCxnSpPr>
          <p:nvPr/>
        </p:nvCxnSpPr>
        <p:spPr>
          <a:xfrm>
            <a:off x="5364088" y="3573016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86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k-SK" b="1" dirty="0" smtClean="0">
                <a:solidFill>
                  <a:srgbClr val="FF0000"/>
                </a:solidFill>
              </a:rPr>
              <a:t>                   „</a:t>
            </a:r>
            <a:r>
              <a:rPr lang="sk-SK" b="1" dirty="0" err="1" smtClean="0">
                <a:solidFill>
                  <a:srgbClr val="FF0000"/>
                </a:solidFill>
              </a:rPr>
              <a:t>Core</a:t>
            </a:r>
            <a:r>
              <a:rPr lang="sk-SK" b="1" dirty="0" smtClean="0">
                <a:solidFill>
                  <a:srgbClr val="FF0000"/>
                </a:solidFill>
              </a:rPr>
              <a:t>“ a HSS tréning 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4301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Prečo? V modernom futbale je zvýšený nárok na rýchle prihrávky a výbušné pohyby spojené so zmenami smeru. To je však možné a bezpečné iba pri pohybe, ktorý je iniciovaný z dostatočne silného a stabilného centra – jadra tela. (ťažisko)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Ak chcete dynamicky zrýchľovať, musíte mať veľmi silný bod opory, z ktorého tento pohyb vychádza. „Nadupané nohy“, alebo paže samé od seba mnoho nezmôžu. Zlepšením  vnútornej sily tela (HSS) priamo úmerne zvýšime svoj dynamický výkon pomerne skoro..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Prílišné preťaženie svalov je preto jedným z dôvodov, prečo by mal byť takýto tréning neoddeliteľnou súčasťou prípravy futbalistov.</a:t>
            </a: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8640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sk-SK" sz="3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sk-SK" sz="3200" b="1" dirty="0" smtClean="0">
                <a:solidFill>
                  <a:srgbClr val="FF0000"/>
                </a:solidFill>
                <a:latin typeface="+mn-lt"/>
              </a:rPr>
              <a:t>BOD OPORY  </a:t>
            </a:r>
            <a:r>
              <a:rPr lang="sk-SK" sz="3200" b="1" dirty="0" smtClean="0">
                <a:solidFill>
                  <a:srgbClr val="FF0000"/>
                </a:solidFill>
                <a:latin typeface="+mn-lt"/>
              </a:rPr>
              <a:t>„CORE“</a:t>
            </a:r>
            <a:endParaRPr lang="sk-SK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721" y="1412776"/>
            <a:ext cx="5256584" cy="45365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sk-SK" sz="3600" dirty="0" smtClean="0"/>
              <a:t> </a:t>
            </a:r>
            <a:r>
              <a:rPr lang="sk-SK" b="1" dirty="0" smtClean="0">
                <a:solidFill>
                  <a:srgbClr val="FF0000"/>
                </a:solidFill>
              </a:rPr>
              <a:t>Koordinačné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sk-SK" b="1" dirty="0" smtClean="0">
                <a:solidFill>
                  <a:srgbClr val="FF0000"/>
                </a:solidFill>
              </a:rPr>
              <a:t>schopnosti</a:t>
            </a:r>
            <a:r>
              <a:rPr lang="sk-SK" sz="3600" b="1" dirty="0" smtClean="0"/>
              <a:t> </a:t>
            </a:r>
            <a:r>
              <a:rPr lang="sk-SK" sz="3600" dirty="0" smtClean="0"/>
              <a:t/>
            </a:r>
            <a:br>
              <a:rPr lang="sk-SK" sz="3600" dirty="0" smtClean="0"/>
            </a:br>
            <a:endParaRPr lang="cs-CZ" sz="3600" dirty="0" smtClean="0"/>
          </a:p>
        </p:txBody>
      </p:sp>
      <p:sp>
        <p:nvSpPr>
          <p:cNvPr id="1136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None/>
              <a:defRPr/>
            </a:pPr>
            <a:r>
              <a:rPr lang="sk-SK" b="1" dirty="0" smtClean="0">
                <a:solidFill>
                  <a:schemeClr val="tx1"/>
                </a:solidFill>
              </a:rPr>
              <a:t>    Koordinačné schopnosti úzko súvisia s kondičnými</a:t>
            </a:r>
            <a:r>
              <a:rPr lang="sk-SK" b="1" i="1" dirty="0" smtClean="0">
                <a:solidFill>
                  <a:schemeClr val="tx1"/>
                </a:solidFill>
              </a:rPr>
              <a:t> </a:t>
            </a:r>
            <a:r>
              <a:rPr lang="sk-SK" b="1" dirty="0" smtClean="0">
                <a:solidFill>
                  <a:schemeClr val="tx1"/>
                </a:solidFill>
              </a:rPr>
              <a:t>schopnosťami. Významnú úlohu zohrávajú nielen v športe, ale i v bežnom živote. Spolu so športovou technikou</a:t>
            </a:r>
            <a:r>
              <a:rPr lang="sk-SK" b="1" i="1" dirty="0" smtClean="0">
                <a:solidFill>
                  <a:schemeClr val="tx1"/>
                </a:solidFill>
              </a:rPr>
              <a:t> </a:t>
            </a:r>
            <a:r>
              <a:rPr lang="sk-SK" b="1" dirty="0" smtClean="0">
                <a:solidFill>
                  <a:schemeClr val="tx1"/>
                </a:solidFill>
              </a:rPr>
              <a:t>tvoria v športe</a:t>
            </a:r>
            <a:r>
              <a:rPr lang="sk-SK" b="1" i="1" dirty="0" smtClean="0">
                <a:solidFill>
                  <a:schemeClr val="tx1"/>
                </a:solidFill>
              </a:rPr>
              <a:t> </a:t>
            </a:r>
            <a:r>
              <a:rPr lang="sk-SK" b="1" dirty="0" smtClean="0">
                <a:solidFill>
                  <a:schemeClr val="tx1"/>
                </a:solidFill>
              </a:rPr>
              <a:t>významný faktor športového výkonu</a:t>
            </a:r>
            <a:r>
              <a:rPr lang="sk-SK" b="1" dirty="0" smtClean="0">
                <a:solidFill>
                  <a:schemeClr val="tx1"/>
                </a:solidFill>
              </a:rPr>
              <a:t>.</a:t>
            </a:r>
          </a:p>
          <a:p>
            <a:pPr algn="ctr" eaLnBrk="1" hangingPunct="1">
              <a:buNone/>
              <a:defRPr/>
            </a:pPr>
            <a:r>
              <a:rPr lang="sk-SK" b="1" dirty="0" smtClean="0">
                <a:solidFill>
                  <a:schemeClr val="tx1"/>
                </a:solidFill>
              </a:rPr>
              <a:t>Koordinácia = technické zručnosti</a:t>
            </a:r>
          </a:p>
          <a:p>
            <a:pPr algn="ctr" eaLnBrk="1" hangingPunct="1">
              <a:buNone/>
              <a:defRPr/>
            </a:pPr>
            <a:r>
              <a:rPr lang="sk-SK" b="1" dirty="0" smtClean="0">
                <a:solidFill>
                  <a:schemeClr val="tx1"/>
                </a:solidFill>
              </a:rPr>
              <a:t>Dôraz v tréningu u mládeže</a:t>
            </a:r>
            <a:endParaRPr lang="cs-CZ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3100" b="1" dirty="0" smtClean="0">
                <a:solidFill>
                  <a:srgbClr val="FF0000"/>
                </a:solidFill>
              </a:rPr>
              <a:t>Efektívne futbalové zameranie na kondíciu: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Platí všeobecná zásada -  od objemu k intenzite, od veľkého ihriska k malému ihrisku.</a:t>
            </a:r>
          </a:p>
          <a:p>
            <a:pPr algn="ctr"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 </a:t>
            </a:r>
          </a:p>
          <a:p>
            <a:pPr algn="ctr"/>
            <a:r>
              <a:rPr lang="sk-SK" sz="2400" b="1" i="1" dirty="0" smtClean="0">
                <a:solidFill>
                  <a:schemeClr val="tx1"/>
                </a:solidFill>
              </a:rPr>
              <a:t>V zápase nie je dôležité celkové množstvo odbehnutých kilometrov, ale množstvo výbušných pohybových činností a HSR. </a:t>
            </a:r>
          </a:p>
          <a:p>
            <a:pPr algn="ctr"/>
            <a:r>
              <a:rPr lang="sk-SK" sz="2400" b="1" i="1" dirty="0" smtClean="0">
                <a:solidFill>
                  <a:schemeClr val="tx1"/>
                </a:solidFill>
              </a:rPr>
              <a:t>Dôležitá je výška VO</a:t>
            </a:r>
            <a:r>
              <a:rPr lang="sk-SK" sz="1400" b="1" i="1" dirty="0" smtClean="0">
                <a:solidFill>
                  <a:schemeClr val="tx1"/>
                </a:solidFill>
              </a:rPr>
              <a:t>2</a:t>
            </a:r>
            <a:r>
              <a:rPr lang="sk-SK" sz="2400" b="1" i="1" dirty="0" smtClean="0">
                <a:solidFill>
                  <a:schemeClr val="tx1"/>
                </a:solidFill>
              </a:rPr>
              <a:t> max.  </a:t>
            </a:r>
          </a:p>
          <a:p>
            <a:pPr algn="ctr"/>
            <a:r>
              <a:rPr lang="sk-SK" sz="2400" b="1" i="1" dirty="0" smtClean="0">
                <a:solidFill>
                  <a:schemeClr val="tx1"/>
                </a:solidFill>
              </a:rPr>
              <a:t>Dôležitá je výška MAS, maximálnej aeróbnej rýchlosti –  najvyššia rýchlosť pri ktorej hráč obnovuje zásoby energie v bunkách.</a:t>
            </a:r>
            <a:endParaRPr lang="sk-SK" sz="24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Odporúčania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Brať v úvahu, že bežecký tréning na kratšie vzdialenosti (&lt;30 m) sú veľmi úspešné na rozvoj schopností akcelerácie, ale nie sú vhodné na aktivity pre rozvoj behov vo vysokej intenzite.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Na základe výskumov v poslednom desaťročí sa javí ako problém zvýšenia HSR nadmerné používanie malých foriem hier, čo výrazne znižuje možnosť dosiahnutia vyšších rýchlostí.</a:t>
            </a:r>
          </a:p>
          <a:p>
            <a:pPr>
              <a:buNone/>
            </a:pPr>
            <a:endParaRPr lang="sk-SK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92888" cy="8382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       </a:t>
            </a:r>
            <a:r>
              <a:rPr lang="sk-SK" sz="3100" b="1" dirty="0" smtClean="0">
                <a:solidFill>
                  <a:srgbClr val="FF0000"/>
                </a:solidFill>
              </a:rPr>
              <a:t>Základ efektívnosti - funkčnosť</a:t>
            </a:r>
            <a:endParaRPr lang="sk-SK" sz="31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554163"/>
            <a:ext cx="8299648" cy="4525962"/>
          </a:xfrm>
        </p:spPr>
        <p:txBody>
          <a:bodyPr/>
          <a:lstStyle/>
          <a:p>
            <a:pPr algn="ctr">
              <a:buNone/>
            </a:pPr>
            <a:r>
              <a:rPr lang="sk-SK" dirty="0" smtClean="0"/>
              <a:t>   </a:t>
            </a:r>
            <a:r>
              <a:rPr lang="sk-SK" b="1" dirty="0" smtClean="0">
                <a:solidFill>
                  <a:schemeClr val="tx1"/>
                </a:solidFill>
              </a:rPr>
              <a:t>Funkčný tréning využíva širokú škálu tréningových prostriedkov pričom je dôraz kladený na ideálnu techniku - presnosť a na optimálnu i maximálnu výbušnosť herných činností hráča vo futbale. </a:t>
            </a:r>
          </a:p>
          <a:p>
            <a:pPr algn="just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</a:t>
            </a:r>
          </a:p>
          <a:p>
            <a:pPr algn="ctr"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</a:t>
            </a:r>
            <a:r>
              <a:rPr lang="sk-SK" b="1" dirty="0" err="1" smtClean="0">
                <a:solidFill>
                  <a:schemeClr val="tx1"/>
                </a:solidFill>
              </a:rPr>
              <a:t>Napr</a:t>
            </a:r>
            <a:r>
              <a:rPr lang="sk-SK" b="1" dirty="0" smtClean="0">
                <a:solidFill>
                  <a:schemeClr val="tx1"/>
                </a:solidFill>
              </a:rPr>
              <a:t>: </a:t>
            </a:r>
            <a:r>
              <a:rPr lang="sk-SK" b="1" dirty="0" err="1" smtClean="0">
                <a:solidFill>
                  <a:schemeClr val="tx1"/>
                </a:solidFill>
              </a:rPr>
              <a:t>Kogi</a:t>
            </a:r>
            <a:r>
              <a:rPr lang="sk-SK" b="1" dirty="0" smtClean="0">
                <a:solidFill>
                  <a:schemeClr val="tx1"/>
                </a:solidFill>
              </a:rPr>
              <a:t> </a:t>
            </a:r>
            <a:r>
              <a:rPr lang="sk-SK" b="1" dirty="0" err="1" smtClean="0">
                <a:solidFill>
                  <a:schemeClr val="tx1"/>
                </a:solidFill>
              </a:rPr>
              <a:t>dribling</a:t>
            </a:r>
            <a:r>
              <a:rPr lang="sk-SK" b="1" dirty="0" smtClean="0">
                <a:solidFill>
                  <a:schemeClr val="tx1"/>
                </a:solidFill>
              </a:rPr>
              <a:t> s dôrazom na frekvenciu a dynamiku pohybových činností.</a:t>
            </a:r>
            <a:endParaRPr lang="sk-SK" dirty="0" smtClean="0">
              <a:solidFill>
                <a:srgbClr val="000066"/>
              </a:solidFill>
            </a:endParaRPr>
          </a:p>
          <a:p>
            <a:pPr algn="just">
              <a:buNone/>
            </a:pPr>
            <a:r>
              <a:rPr lang="sk-SK" dirty="0" smtClean="0">
                <a:solidFill>
                  <a:srgbClr val="000066"/>
                </a:solidFill>
              </a:rPr>
              <a:t>     </a:t>
            </a:r>
            <a:endParaRPr lang="sk-SK" dirty="0">
              <a:solidFill>
                <a:srgbClr val="000066"/>
              </a:solidFill>
            </a:endParaRP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75656" y="0"/>
            <a:ext cx="6192688" cy="103475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       </a:t>
            </a:r>
            <a:r>
              <a:rPr lang="sk-SK" sz="3200" b="1" dirty="0" smtClean="0">
                <a:solidFill>
                  <a:srgbClr val="FF0000"/>
                </a:solidFill>
              </a:rPr>
              <a:t>Herne kondičný tréning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85720" y="1500174"/>
            <a:ext cx="8686800" cy="4525962"/>
          </a:xfrm>
        </p:spPr>
        <p:txBody>
          <a:bodyPr/>
          <a:lstStyle/>
          <a:p>
            <a:pPr>
              <a:buNone/>
            </a:pPr>
            <a:r>
              <a:rPr lang="sk-SK" b="1" dirty="0" smtClean="0">
                <a:solidFill>
                  <a:schemeClr val="tx1"/>
                </a:solidFill>
              </a:rPr>
              <a:t>    </a:t>
            </a:r>
            <a:r>
              <a:rPr lang="sk-SK" sz="2400" b="1" dirty="0" smtClean="0">
                <a:solidFill>
                  <a:schemeClr val="tx1"/>
                </a:solidFill>
              </a:rPr>
              <a:t>Prípravné i herné cvičenia používame ako súčasť herne  kondičného tréningu. Cieľom je okrem zvyšovania špeciálnych kondičných parametrov herných činnosti i zdokonaľovanie technicko - taktických schopností hráčov. Dôraz kladieme na načasovanie prihrávky, prudkosť prihrávky, uvoľnenie hráča pre prihrávku - odskočenie, prvý dotyk a nabiehanie. </a:t>
            </a:r>
          </a:p>
          <a:p>
            <a:pPr>
              <a:buNone/>
            </a:pPr>
            <a:r>
              <a:rPr lang="sk-SK" sz="2400" b="1" dirty="0" smtClean="0">
                <a:solidFill>
                  <a:schemeClr val="tx1"/>
                </a:solidFill>
              </a:rPr>
              <a:t>     Z kondičného pohľadu ide o nácvik  hernej koordinácie a v nemalej miere i tréning akcelerácie a decelerácie (zrýchlenia a spomalenia).</a:t>
            </a:r>
            <a:endParaRPr lang="sk-SK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  <p:pic>
        <p:nvPicPr>
          <p:cNvPr id="5" name="Picture 2" descr="C:\Users\michal hipp\Desktop\3F1.pn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Herne kondičný tréning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85984" y="3286124"/>
            <a:ext cx="4714908" cy="1143008"/>
          </a:xfrm>
        </p:spPr>
        <p:txBody>
          <a:bodyPr/>
          <a:lstStyle/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2071670" y="1357298"/>
          <a:ext cx="4541837" cy="3394075"/>
        </p:xfrm>
        <a:graphic>
          <a:graphicData uri="http://schemas.openxmlformats.org/presentationml/2006/ole">
            <p:oleObj spid="_x0000_s58370" name="Dokument" r:id="rId3" imgW="4542519" imgH="3393618" progId="Word.Document.12">
              <p:embed/>
            </p:oleObj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785918" y="4643447"/>
            <a:ext cx="5857916" cy="17851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TRETINOVÉ „BAGO“ – stredné   PH  5:5:5 </a:t>
            </a:r>
            <a:endParaRPr kumimoji="0" lang="sk-SK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k-S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   1. Možnosť :  napádanie 2-3 hráči, ofenzívni hráči max. 2 dotyky / jeden/</a:t>
            </a:r>
            <a:r>
              <a:rPr kumimoji="0" lang="sk-SK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- </a:t>
            </a:r>
            <a:r>
              <a:rPr kumimoji="0" lang="sk-S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zmena strany iba diagonálna prihrávka, po výške.  </a:t>
            </a:r>
            <a:endParaRPr kumimoji="0" lang="sk-SK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/>
            <a:r>
              <a:rPr kumimoji="0" lang="sk-SK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2. Možnosť :</a:t>
            </a:r>
            <a:r>
              <a:rPr lang="sk-SK" sz="1400" dirty="0" smtClean="0"/>
              <a:t> ofenzívni hráči max. 1 dotyk, možnosť zmeny strany minimálne po 5 prihrávkach.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9984" y="188640"/>
            <a:ext cx="8164016" cy="962744"/>
          </a:xfrm>
        </p:spPr>
        <p:txBody>
          <a:bodyPr>
            <a:normAutofit fontScale="90000"/>
          </a:bodyPr>
          <a:lstStyle/>
          <a:p>
            <a:r>
              <a:rPr lang="sk-SK" sz="3200" dirty="0" smtClean="0">
                <a:solidFill>
                  <a:srgbClr val="FF0000"/>
                </a:solidFill>
              </a:rPr>
              <a:t>       </a:t>
            </a:r>
            <a:r>
              <a:rPr lang="sk-SK" sz="3200" b="1" dirty="0" err="1" smtClean="0">
                <a:solidFill>
                  <a:srgbClr val="FF0000"/>
                </a:solidFill>
              </a:rPr>
              <a:t>aMATéRSKY</a:t>
            </a:r>
            <a:r>
              <a:rPr lang="sk-SK" sz="3200" b="1" dirty="0" smtClean="0">
                <a:solidFill>
                  <a:srgbClr val="FF0000"/>
                </a:solidFill>
              </a:rPr>
              <a:t> a Mládežnícky FUTBAL </a:t>
            </a:r>
            <a:endParaRPr 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800" b="1" dirty="0" smtClean="0">
                <a:solidFill>
                  <a:srgbClr val="000066"/>
                </a:solidFill>
              </a:rPr>
              <a:t>    </a:t>
            </a:r>
            <a:r>
              <a:rPr lang="sk-SK" sz="2800" b="1" dirty="0" smtClean="0">
                <a:solidFill>
                  <a:schemeClr val="tx1"/>
                </a:solidFill>
              </a:rPr>
              <a:t>Základom </a:t>
            </a:r>
            <a:r>
              <a:rPr lang="sk-SK" sz="2800" b="1" dirty="0" smtClean="0">
                <a:solidFill>
                  <a:schemeClr val="tx1"/>
                </a:solidFill>
              </a:rPr>
              <a:t>je funkčný tréning!</a:t>
            </a:r>
            <a:r>
              <a:rPr lang="sk-SK" sz="2800" dirty="0" smtClean="0">
                <a:solidFill>
                  <a:schemeClr val="tx1"/>
                </a:solidFill>
              </a:rPr>
              <a:t> </a:t>
            </a:r>
            <a:endParaRPr lang="sk-SK" sz="28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    Pri </a:t>
            </a:r>
            <a:r>
              <a:rPr lang="sk-SK" sz="2800" dirty="0" err="1" smtClean="0">
                <a:solidFill>
                  <a:schemeClr val="tx1"/>
                </a:solidFill>
              </a:rPr>
              <a:t>core</a:t>
            </a:r>
            <a:r>
              <a:rPr lang="sk-SK" sz="2800" dirty="0" smtClean="0">
                <a:solidFill>
                  <a:schemeClr val="tx1"/>
                </a:solidFill>
              </a:rPr>
              <a:t> tréningu dochádza k posilňovaniu hlbokého svalového systému </a:t>
            </a:r>
            <a:r>
              <a:rPr lang="sk-SK" sz="2800" b="1" dirty="0" smtClean="0">
                <a:solidFill>
                  <a:schemeClr val="tx1"/>
                </a:solidFill>
              </a:rPr>
              <a:t>HSS</a:t>
            </a:r>
            <a:r>
              <a:rPr lang="sk-SK" sz="2800" dirty="0" smtClean="0">
                <a:solidFill>
                  <a:schemeClr val="tx1"/>
                </a:solidFill>
              </a:rPr>
              <a:t> , teda svalov, ktoré pri bežnom </a:t>
            </a:r>
            <a:r>
              <a:rPr lang="sk-SK" sz="2800" b="1" dirty="0" smtClean="0">
                <a:solidFill>
                  <a:schemeClr val="tx1"/>
                </a:solidFill>
              </a:rPr>
              <a:t>posilňovaní v posilňovni veľmi nezapájame. </a:t>
            </a:r>
          </a:p>
          <a:p>
            <a:pPr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    Posilňovňa a posilňovacie stroje majú svoje opodstatnenie v určitých tréningových obdobiach.</a:t>
            </a:r>
            <a:r>
              <a:rPr lang="sk-SK" sz="2800" dirty="0" smtClean="0">
                <a:solidFill>
                  <a:schemeClr val="tx1"/>
                </a:solidFill>
              </a:rPr>
              <a:t>  Chápeme to ako doplnkový spôsob pre dotrénovanie hráčov, alebo pre hráčov po zraneniach, či na získanie </a:t>
            </a:r>
            <a:r>
              <a:rPr lang="sk-SK" sz="2800" b="1" dirty="0" smtClean="0">
                <a:solidFill>
                  <a:schemeClr val="tx1"/>
                </a:solidFill>
              </a:rPr>
              <a:t>základnej sily.</a:t>
            </a:r>
            <a:endParaRPr lang="sk-SK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C:\Users\michal hipp\Desktop\3F1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59239" cy="7806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4000" b="1" dirty="0">
                <a:solidFill>
                  <a:srgbClr val="FF0000"/>
                </a:solidFill>
              </a:rPr>
              <a:t>Hlavné zásady tréningu mládeže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Do 10 rokov musí prevládať všestrannosť, špecializácia len na základy rozvoja techniky</a:t>
            </a:r>
          </a:p>
          <a:p>
            <a:pPr algn="ctr"/>
            <a:r>
              <a:rPr lang="sk-SK" b="1" dirty="0">
                <a:solidFill>
                  <a:schemeClr val="tx1"/>
                </a:solidFill>
              </a:rPr>
              <a:t>14 – 15 rokov, vyrovnávanie podielu všestrannosti a špecializácie</a:t>
            </a:r>
          </a:p>
          <a:p>
            <a:pPr algn="ctr"/>
            <a:r>
              <a:rPr lang="sk-SK" b="1" dirty="0">
                <a:solidFill>
                  <a:schemeClr val="tx1"/>
                </a:solidFill>
              </a:rPr>
              <a:t>Od 15 rokov prevláda špecializácia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357166"/>
            <a:ext cx="8686800" cy="5722959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   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2286000" y="21429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Tréning základných pohybových schopností</a:t>
            </a:r>
            <a:endParaRPr lang="sk-SK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uľka 4"/>
          <p:cNvGraphicFramePr>
            <a:graphicFrameLocks noGrp="1"/>
          </p:cNvGraphicFramePr>
          <p:nvPr/>
        </p:nvGraphicFramePr>
        <p:xfrm>
          <a:off x="1000100" y="928670"/>
          <a:ext cx="7286676" cy="3289717"/>
        </p:xfrm>
        <a:graphic>
          <a:graphicData uri="http://schemas.openxmlformats.org/drawingml/2006/table">
            <a:tbl>
              <a:tblPr/>
              <a:tblGrid>
                <a:gridCol w="1585893"/>
                <a:gridCol w="697849"/>
                <a:gridCol w="697848"/>
                <a:gridCol w="876062"/>
                <a:gridCol w="785818"/>
                <a:gridCol w="785818"/>
                <a:gridCol w="714380"/>
                <a:gridCol w="214314"/>
                <a:gridCol w="928694"/>
              </a:tblGrid>
              <a:tr h="462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vek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6-8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8-10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10-12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12-14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14-16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16-18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18-20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Ohybnosť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9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Rýchl.reakcie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Aerobna vytr.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  <a:r>
                        <a:rPr kumimoji="0" lang="sk-S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Rýchlosť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Rýchl.sila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Max.sila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sk-SK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itchFamily="34" charset="0"/>
                        </a:rPr>
                        <a:t>xxx</a:t>
                      </a:r>
                      <a:endParaRPr kumimoji="0" lang="sk-S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8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052736"/>
            <a:ext cx="8208912" cy="5027389"/>
          </a:xfrm>
        </p:spPr>
        <p:txBody>
          <a:bodyPr/>
          <a:lstStyle/>
          <a:p>
            <a:pPr algn="ctr">
              <a:buNone/>
            </a:pPr>
            <a:endParaRPr lang="sk-SK" sz="3600" b="1" dirty="0" smtClean="0">
              <a:solidFill>
                <a:srgbClr val="022018"/>
              </a:solidFill>
            </a:endParaRPr>
          </a:p>
          <a:p>
            <a:pPr algn="ctr">
              <a:buNone/>
            </a:pPr>
            <a:r>
              <a:rPr lang="sk-SK" sz="4400" b="1" dirty="0" smtClean="0">
                <a:solidFill>
                  <a:srgbClr val="C00000"/>
                </a:solidFill>
              </a:rPr>
              <a:t>„Ako chceme hrať, tak musíme trénovať!“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9552" y="1196752"/>
            <a:ext cx="8229600" cy="43924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k-SK" sz="4400" b="1" dirty="0" smtClean="0">
                <a:solidFill>
                  <a:srgbClr val="000066"/>
                </a:solidFill>
              </a:rPr>
              <a:t>Ďakujem za pozornosť a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k-SK" sz="4400" b="1" dirty="0" smtClean="0">
                <a:solidFill>
                  <a:srgbClr val="000066"/>
                </a:solidFill>
              </a:rPr>
              <a:t>prajem veľa šťastia do tréningu !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k-SK" sz="4000" b="1" dirty="0" smtClean="0">
                <a:solidFill>
                  <a:srgbClr val="000066"/>
                </a:solidFill>
              </a:rPr>
              <a:t>Metodické materiály nájdete: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sz="4000" b="1" dirty="0" smtClean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b="1" dirty="0" smtClean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b="1" dirty="0" smtClean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sk-SK" b="1" dirty="0" smtClean="0">
                <a:solidFill>
                  <a:srgbClr val="000066"/>
                </a:solidFill>
              </a:rPr>
              <a:t> Milan Ivanka - Futbalový fitnes tréner</a:t>
            </a:r>
            <a:endParaRPr lang="sk-SK" sz="48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sz="48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sz="48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sz="48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sz="48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k-SK" b="1" dirty="0" smtClean="0">
              <a:solidFill>
                <a:srgbClr val="FFFF00"/>
              </a:solidFill>
            </a:endParaRPr>
          </a:p>
        </p:txBody>
      </p:sp>
      <p:sp>
        <p:nvSpPr>
          <p:cNvPr id="3074" name="AutoShape 2" descr="Výsledok vyhľadávania obrázkov pre dopyt symbol faceboo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6" name="AutoShape 4" descr="Výsledok vyhľadávania obrázkov pre dopyt symbol faceboo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7" name="Obrázok 6" descr="Face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3429000"/>
            <a:ext cx="1440160" cy="1152129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ok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5987</TotalTime>
  <Words>1685</Words>
  <Application>Microsoft Office PowerPoint</Application>
  <PresentationFormat>Prezentácia na obrazovke (4:3)</PresentationFormat>
  <Paragraphs>258</Paragraphs>
  <Slides>38</Slides>
  <Notes>6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0" baseType="lpstr">
      <vt:lpstr>Cesta</vt:lpstr>
      <vt:lpstr>Dokument</vt:lpstr>
      <vt:lpstr> </vt:lpstr>
      <vt:lpstr>MottO</vt:lpstr>
      <vt:lpstr>Hlavná línia seminára:</vt:lpstr>
      <vt:lpstr>ČO JE Futbal  ?</vt:lpstr>
      <vt:lpstr>    Ako chápeme futbaL z Kondičného pohľadu?</vt:lpstr>
      <vt:lpstr>Filozofia </vt:lpstr>
      <vt:lpstr>  Kondícia vo futbale ?</vt:lpstr>
      <vt:lpstr>Aeróbne požiadavky</vt:lpstr>
      <vt:lpstr>Futbalová vytrvalosť</vt:lpstr>
      <vt:lpstr>POJEM : Intermitentné zaťaženie</vt:lpstr>
      <vt:lpstr>Ukážka fartleku  </vt:lpstr>
      <vt:lpstr>Intervalové  Zaťaženie</vt:lpstr>
      <vt:lpstr>Anaeróbne požiadavky</vt:lpstr>
      <vt:lpstr>        Anaeróbna kapacita</vt:lpstr>
      <vt:lpstr>Snímka 15</vt:lpstr>
      <vt:lpstr>Šprintová vytrvalosť</vt:lpstr>
      <vt:lpstr>         Šprintová vytrvalosť špecificky</vt:lpstr>
      <vt:lpstr>Najefektívnejší  rozvoj  VO2 max.?</vt:lpstr>
      <vt:lpstr>MAS</vt:lpstr>
      <vt:lpstr>Efektívny Program rozvoja MAS</vt:lpstr>
      <vt:lpstr>Hight Speed Run  -  HSR</vt:lpstr>
      <vt:lpstr>Snímka 22</vt:lpstr>
      <vt:lpstr>Rýchlosť</vt:lpstr>
      <vt:lpstr>TREND VO SVETE – viac rýchlosti</vt:lpstr>
      <vt:lpstr>Snímka 25</vt:lpstr>
      <vt:lpstr>                   „Core“ a HSS tréning  </vt:lpstr>
      <vt:lpstr> BOD OPORY  „CORE“</vt:lpstr>
      <vt:lpstr> Koordinačné schopnosti  </vt:lpstr>
      <vt:lpstr>Efektívne futbalové zameranie na kondíciu: </vt:lpstr>
      <vt:lpstr>Odporúčania</vt:lpstr>
      <vt:lpstr>       Základ efektívnosti - funkčnosť</vt:lpstr>
      <vt:lpstr>       Herne kondičný tréning</vt:lpstr>
      <vt:lpstr>Herne kondičný tréning</vt:lpstr>
      <vt:lpstr>       aMATéRSKY a Mládežnícky FUTBAL </vt:lpstr>
      <vt:lpstr>Hlavné zásady tréningu mládeže</vt:lpstr>
      <vt:lpstr>Snímka 36</vt:lpstr>
      <vt:lpstr>Snímka 37</vt:lpstr>
      <vt:lpstr>Snímka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Marek</dc:creator>
  <cp:lastModifiedBy>Ivanka</cp:lastModifiedBy>
  <cp:revision>557</cp:revision>
  <dcterms:created xsi:type="dcterms:W3CDTF">2007-11-22T18:12:55Z</dcterms:created>
  <dcterms:modified xsi:type="dcterms:W3CDTF">2021-05-17T07:39:28Z</dcterms:modified>
</cp:coreProperties>
</file>